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Nunito"/>
      <p:regular r:id="rId50"/>
      <p:bold r:id="rId51"/>
      <p:italic r:id="rId52"/>
      <p:boldItalic r:id="rId53"/>
    </p:embeddedFont>
    <p:embeddedFont>
      <p:font typeface="Maven Pro"/>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1">
          <p15:clr>
            <a:srgbClr val="A4A3A4"/>
          </p15:clr>
        </p15:guide>
        <p15:guide id="2" pos="2880">
          <p15:clr>
            <a:srgbClr val="A4A3A4"/>
          </p15:clr>
        </p15:guide>
        <p15:guide id="3" pos="113">
          <p15:clr>
            <a:srgbClr val="9AA0A6"/>
          </p15:clr>
        </p15:guide>
        <p15:guide id="4" pos="5647">
          <p15:clr>
            <a:srgbClr val="9AA0A6"/>
          </p15:clr>
        </p15:guide>
        <p15:guide id="5" orient="horz" pos="113">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Mela Eckenfel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1" orient="horz"/>
        <p:guide pos="2880"/>
        <p:guide pos="113"/>
        <p:guide pos="5647"/>
        <p:guide pos="1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5.xml"/><Relationship Id="rId55" Type="http://schemas.openxmlformats.org/officeDocument/2006/relationships/font" Target="fonts/MavenPro-bold.fntdata"/><Relationship Id="rId10" Type="http://schemas.openxmlformats.org/officeDocument/2006/relationships/slide" Target="slides/slide4.xml"/><Relationship Id="rId54" Type="http://schemas.openxmlformats.org/officeDocument/2006/relationships/font" Target="fonts/MavenPro-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13T15:47:49.403">
    <p:pos x="821" y="1253"/>
    <p:text>Drückt es das aus oder bin ich nun auf dem völlig falschen Dampfer?</p:text>
  </p:cm>
  <p:cm authorId="0" idx="2" dt="2022-07-13T15:39:40.695">
    <p:pos x="821" y="1253"/>
    <p:text>Todo</p:text>
  </p:cm>
  <p:cm authorId="0" idx="3" dt="2022-07-13T15:41:37.821">
    <p:pos x="821" y="1253"/>
    <p:text>Lilian hatte einen guten Ansatz aber ich brings nicht mehr zusammen.</p:text>
  </p:cm>
  <p:cm authorId="0" idx="4" dt="2022-07-13T15:47:49.403">
    <p:pos x="821" y="1253"/>
    <p:text>"jedes Individuum wird mit einer bestimmten prozentuellen Wahrscheinlichkeit den einzelnen SIR-Gruppen zugeordnet."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7-13T15:16:30.330">
    <p:pos x="821" y="1253"/>
    <p:text>Vielleicht auch eher das Magenta als Blaugrün?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d54fda8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d54fda8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300">
                <a:solidFill>
                  <a:srgbClr val="424242"/>
                </a:solidFill>
                <a:latin typeface="Nunito"/>
                <a:ea typeface="Nunito"/>
                <a:cs typeface="Nunito"/>
                <a:sym typeface="Nunito"/>
              </a:rPr>
              <a:t>Besser?</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cd90e64a7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cd90e64a7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cfd2711b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cfd2711b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cfd2711b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cfd2711b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d0bbfb2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d0bbfb2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Vielleicht so? der Abstand ist nicht so groß jetzt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cfd2711b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cfd2711b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cfd2711b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cfd2711b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cfd2711b8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cfd2711b8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cfd2711b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cfd2711b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cfd2711b8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cfd2711b8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c8980a9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c8980a9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cfd2711b8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cfd2711b8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cd90e64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cd90e64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 sz="1300">
                <a:solidFill>
                  <a:srgbClr val="424242"/>
                </a:solidFill>
                <a:latin typeface="Nunito"/>
                <a:ea typeface="Nunito"/>
                <a:cs typeface="Nunito"/>
                <a:sym typeface="Nunito"/>
              </a:rPr>
              <a:t>Superduperendslide mit dem alle glücklich sind. :D</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de" sz="1300">
                <a:solidFill>
                  <a:srgbClr val="424242"/>
                </a:solidFill>
                <a:latin typeface="Nunito"/>
                <a:ea typeface="Nunito"/>
                <a:cs typeface="Nunito"/>
                <a:sym typeface="Nunito"/>
              </a:rPr>
              <a:t>Yay</a:t>
            </a:r>
            <a:endParaRPr sz="1300">
              <a:solidFill>
                <a:srgbClr val="424242"/>
              </a:solidFill>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c8980a964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c8980a964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Mela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69591aa55_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69591aa55_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d0bbfb2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d0bbfb2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rgbClr val="DCDDDE"/>
                </a:solidFill>
                <a:highlight>
                  <a:srgbClr val="36393F"/>
                </a:highlight>
              </a:rPr>
              <a:t>deepening the understanding of how information influences infection patterns.</a:t>
            </a:r>
            <a:endParaRPr/>
          </a:p>
          <a:p>
            <a:pPr indent="0" lvl="0" marL="0" rtl="0" algn="l">
              <a:spcBef>
                <a:spcPts val="0"/>
              </a:spcBef>
              <a:spcAft>
                <a:spcPts val="0"/>
              </a:spcAft>
              <a:buNone/>
            </a:pPr>
            <a:r>
              <a:rPr lang="de"/>
              <a:t>Bessere Lösung als kommende Folien??</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d65113d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d65113d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Bessere Lösung als kommende Folien??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d65113de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d65113de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d54fda8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d54fda8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d65113de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d65113de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d65113de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d65113de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c8980a964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c8980a964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cfe286f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cfe286f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cfe286f7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cfe286f7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d65113d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d65113d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d65113d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d65113d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d65113d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d65113d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d65113d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d65113d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3d65113de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3d65113de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d65113de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d65113de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d65113d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d65113d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3cfe286f7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3cfe286f7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de" sz="1300">
                <a:solidFill>
                  <a:srgbClr val="424242"/>
                </a:solidFill>
                <a:latin typeface="Nunito"/>
                <a:ea typeface="Nunito"/>
                <a:cs typeface="Nunito"/>
                <a:sym typeface="Nunito"/>
              </a:rPr>
              <a:t>Awareness plot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c8980a9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c8980a96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c8980a964_0_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c8980a964_0_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weitere Aspekte gerne rein und Bilder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d4bedb2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d4bedb2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d4bedb23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d4bedb23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d4bedb23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d4bedb23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69591aa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69591a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weitere Aspekte gerne rein und Bilder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de"/>
              <a:t>Information Travel and Pandemics</a:t>
            </a:r>
            <a:endParaRPr/>
          </a:p>
        </p:txBody>
      </p:sp>
      <p:sp>
        <p:nvSpPr>
          <p:cNvPr id="278" name="Google Shape;278;p13"/>
          <p:cNvSpPr txBox="1"/>
          <p:nvPr>
            <p:ph idx="1" type="subTitle"/>
          </p:nvPr>
        </p:nvSpPr>
        <p:spPr>
          <a:xfrm>
            <a:off x="824000" y="3596300"/>
            <a:ext cx="4255500" cy="8433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de"/>
              <a:t>Working Group III: Lisa Beckmann, Mela Eckenfels, Nathanael Gutknecht und Zuzanna Mielczarek</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Awareness without Infections</a:t>
            </a:r>
            <a:endParaRPr/>
          </a:p>
        </p:txBody>
      </p:sp>
      <p:sp>
        <p:nvSpPr>
          <p:cNvPr id="352" name="Google Shape;352;p22"/>
          <p:cNvSpPr txBox="1"/>
          <p:nvPr/>
        </p:nvSpPr>
        <p:spPr>
          <a:xfrm>
            <a:off x="1326900" y="3732275"/>
            <a:ext cx="6490200" cy="738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 4. </a:t>
            </a:r>
            <a:r>
              <a:rPr lang="de" sz="900">
                <a:latin typeface="Nunito"/>
                <a:ea typeface="Nunito"/>
                <a:cs typeface="Nunito"/>
                <a:sym typeface="Nunito"/>
              </a:rPr>
              <a:t>Comparison between the awareness level </a:t>
            </a:r>
            <a:r>
              <a:rPr i="1" lang="de" sz="900">
                <a:latin typeface="Nunito"/>
                <a:ea typeface="Nunito"/>
                <a:cs typeface="Nunito"/>
                <a:sym typeface="Nunito"/>
              </a:rPr>
              <a:t>g</a:t>
            </a:r>
            <a:r>
              <a:rPr lang="de" sz="900">
                <a:latin typeface="Nunito"/>
                <a:ea typeface="Nunito"/>
                <a:cs typeface="Nunito"/>
                <a:sym typeface="Nunito"/>
              </a:rPr>
              <a:t>(ρ,</a:t>
            </a:r>
            <a:r>
              <a:rPr i="1" lang="de" sz="900">
                <a:latin typeface="Nunito"/>
                <a:ea typeface="Nunito"/>
                <a:cs typeface="Nunito"/>
                <a:sym typeface="Nunito"/>
              </a:rPr>
              <a:t>t</a:t>
            </a:r>
            <a:r>
              <a:rPr lang="de" sz="900">
                <a:latin typeface="Nunito"/>
                <a:ea typeface="Nunito"/>
                <a:cs typeface="Nunito"/>
                <a:sym typeface="Nunito"/>
              </a:rPr>
              <a:t>) in the population when no infections are present to generate new awareness.</a:t>
            </a:r>
            <a:br>
              <a:rPr lang="de" sz="900">
                <a:latin typeface="Nunito"/>
                <a:ea typeface="Nunito"/>
                <a:cs typeface="Nunito"/>
                <a:sym typeface="Nunito"/>
              </a:rPr>
            </a:br>
            <a:r>
              <a:rPr lang="de" sz="900">
                <a:latin typeface="Nunito"/>
                <a:ea typeface="Nunito"/>
                <a:cs typeface="Nunito"/>
                <a:sym typeface="Nunito"/>
              </a:rPr>
              <a:t>Left: original figure from </a:t>
            </a:r>
            <a:r>
              <a:rPr i="1" lang="de" sz="900">
                <a:solidFill>
                  <a:schemeClr val="dk2"/>
                </a:solidFill>
                <a:latin typeface="Nunito"/>
                <a:ea typeface="Nunito"/>
                <a:cs typeface="Nunito"/>
                <a:sym typeface="Nunito"/>
              </a:rPr>
              <a:t>Funk et al (2009)</a:t>
            </a:r>
            <a:r>
              <a:rPr lang="de" sz="900">
                <a:latin typeface="Nunito"/>
                <a:ea typeface="Nunito"/>
                <a:cs typeface="Nunito"/>
                <a:sym typeface="Nunito"/>
              </a:rPr>
              <a:t> for a well-mixed population (mean field analysis); </a:t>
            </a:r>
            <a:br>
              <a:rPr lang="de" sz="900">
                <a:latin typeface="Nunito"/>
                <a:ea typeface="Nunito"/>
                <a:cs typeface="Nunito"/>
                <a:sym typeface="Nunito"/>
              </a:rPr>
            </a:br>
            <a:r>
              <a:rPr lang="de" sz="900">
                <a:latin typeface="Nunito"/>
                <a:ea typeface="Nunito"/>
                <a:cs typeface="Nunito"/>
                <a:sym typeface="Nunito"/>
              </a:rPr>
              <a:t>Right: own recreation on a square lattice with interactions between nearest neighbors only.</a:t>
            </a:r>
            <a:endParaRPr sz="900">
              <a:solidFill>
                <a:schemeClr val="dk2"/>
              </a:solidFill>
              <a:latin typeface="Nunito"/>
              <a:ea typeface="Nunito"/>
              <a:cs typeface="Nunito"/>
              <a:sym typeface="Nunito"/>
            </a:endParaRPr>
          </a:p>
        </p:txBody>
      </p:sp>
      <p:pic>
        <p:nvPicPr>
          <p:cNvPr id="353" name="Google Shape;353;p22"/>
          <p:cNvPicPr preferRelativeResize="0"/>
          <p:nvPr/>
        </p:nvPicPr>
        <p:blipFill>
          <a:blip r:embed="rId3">
            <a:alphaModFix/>
          </a:blip>
          <a:stretch>
            <a:fillRect/>
          </a:stretch>
        </p:blipFill>
        <p:spPr>
          <a:xfrm>
            <a:off x="4235087" y="1279074"/>
            <a:ext cx="3795277" cy="2529550"/>
          </a:xfrm>
          <a:prstGeom prst="rect">
            <a:avLst/>
          </a:prstGeom>
          <a:noFill/>
          <a:ln>
            <a:noFill/>
          </a:ln>
        </p:spPr>
      </p:pic>
      <p:pic>
        <p:nvPicPr>
          <p:cNvPr id="354" name="Google Shape;354;p22"/>
          <p:cNvPicPr preferRelativeResize="0"/>
          <p:nvPr/>
        </p:nvPicPr>
        <p:blipFill>
          <a:blip r:embed="rId4">
            <a:alphaModFix/>
          </a:blip>
          <a:stretch>
            <a:fillRect/>
          </a:stretch>
        </p:blipFill>
        <p:spPr>
          <a:xfrm>
            <a:off x="1113637" y="1370950"/>
            <a:ext cx="3168000" cy="2202682"/>
          </a:xfrm>
          <a:prstGeom prst="rect">
            <a:avLst/>
          </a:prstGeom>
          <a:noFill/>
          <a:ln>
            <a:noFill/>
          </a:ln>
        </p:spPr>
      </p:pic>
      <p:sp>
        <p:nvSpPr>
          <p:cNvPr id="355" name="Google Shape;355;p22"/>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23"/>
          <p:cNvPicPr preferRelativeResize="0"/>
          <p:nvPr/>
        </p:nvPicPr>
        <p:blipFill>
          <a:blip r:embed="rId3">
            <a:alphaModFix/>
          </a:blip>
          <a:stretch>
            <a:fillRect/>
          </a:stretch>
        </p:blipFill>
        <p:spPr>
          <a:xfrm>
            <a:off x="533400" y="152400"/>
            <a:ext cx="8793329" cy="4186277"/>
          </a:xfrm>
          <a:prstGeom prst="rect">
            <a:avLst/>
          </a:prstGeom>
          <a:noFill/>
          <a:ln>
            <a:noFill/>
          </a:ln>
        </p:spPr>
      </p:pic>
      <p:sp>
        <p:nvSpPr>
          <p:cNvPr id="362" name="Google Shape;362;p23"/>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24"/>
          <p:cNvPicPr preferRelativeResize="0"/>
          <p:nvPr/>
        </p:nvPicPr>
        <p:blipFill>
          <a:blip r:embed="rId3">
            <a:alphaModFix/>
          </a:blip>
          <a:stretch>
            <a:fillRect/>
          </a:stretch>
        </p:blipFill>
        <p:spPr>
          <a:xfrm>
            <a:off x="533400" y="152400"/>
            <a:ext cx="8839204" cy="4208117"/>
          </a:xfrm>
          <a:prstGeom prst="rect">
            <a:avLst/>
          </a:prstGeom>
          <a:noFill/>
          <a:ln>
            <a:noFill/>
          </a:ln>
        </p:spPr>
      </p:pic>
      <p:sp>
        <p:nvSpPr>
          <p:cNvPr id="369" name="Google Shape;369;p24"/>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5"/>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25"/>
          <p:cNvPicPr preferRelativeResize="0"/>
          <p:nvPr/>
        </p:nvPicPr>
        <p:blipFill>
          <a:blip r:embed="rId3">
            <a:alphaModFix/>
          </a:blip>
          <a:stretch>
            <a:fillRect/>
          </a:stretch>
        </p:blipFill>
        <p:spPr>
          <a:xfrm>
            <a:off x="533400" y="152400"/>
            <a:ext cx="8839204" cy="4208117"/>
          </a:xfrm>
          <a:prstGeom prst="rect">
            <a:avLst/>
          </a:prstGeom>
          <a:noFill/>
          <a:ln>
            <a:noFill/>
          </a:ln>
        </p:spPr>
      </p:pic>
      <p:sp>
        <p:nvSpPr>
          <p:cNvPr id="376" name="Google Shape;376;p25"/>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 name="Google Shape;382;p26"/>
          <p:cNvPicPr preferRelativeResize="0"/>
          <p:nvPr/>
        </p:nvPicPr>
        <p:blipFill rotWithShape="1">
          <a:blip r:embed="rId3">
            <a:alphaModFix/>
          </a:blip>
          <a:srcRect b="0" l="0" r="37110" t="0"/>
          <a:stretch/>
        </p:blipFill>
        <p:spPr>
          <a:xfrm>
            <a:off x="533400" y="152400"/>
            <a:ext cx="5558825" cy="4208124"/>
          </a:xfrm>
          <a:prstGeom prst="rect">
            <a:avLst/>
          </a:prstGeom>
          <a:noFill/>
          <a:ln>
            <a:noFill/>
          </a:ln>
        </p:spPr>
      </p:pic>
      <p:sp>
        <p:nvSpPr>
          <p:cNvPr id="383" name="Google Shape;383;p26"/>
          <p:cNvSpPr txBox="1"/>
          <p:nvPr/>
        </p:nvSpPr>
        <p:spPr>
          <a:xfrm>
            <a:off x="1986900" y="4338675"/>
            <a:ext cx="517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 5 </a:t>
            </a:r>
            <a:r>
              <a:rPr lang="de" sz="900">
                <a:latin typeface="Nunito"/>
                <a:ea typeface="Nunito"/>
                <a:cs typeface="Nunito"/>
                <a:sym typeface="Nunito"/>
              </a:rPr>
              <a:t>spread of infections based on an SIR model without awareness</a:t>
            </a:r>
            <a:endParaRPr sz="900">
              <a:latin typeface="Nunito"/>
              <a:ea typeface="Nunito"/>
              <a:cs typeface="Nunito"/>
              <a:sym typeface="Nunito"/>
            </a:endParaRPr>
          </a:p>
        </p:txBody>
      </p:sp>
      <p:pic>
        <p:nvPicPr>
          <p:cNvPr id="384" name="Google Shape;384;p26"/>
          <p:cNvPicPr preferRelativeResize="0"/>
          <p:nvPr/>
        </p:nvPicPr>
        <p:blipFill rotWithShape="1">
          <a:blip r:embed="rId3">
            <a:alphaModFix/>
          </a:blip>
          <a:srcRect b="0" l="80871" r="0" t="0"/>
          <a:stretch/>
        </p:blipFill>
        <p:spPr>
          <a:xfrm>
            <a:off x="6234028" y="152400"/>
            <a:ext cx="1690772" cy="4208124"/>
          </a:xfrm>
          <a:prstGeom prst="rect">
            <a:avLst/>
          </a:prstGeom>
          <a:noFill/>
          <a:ln>
            <a:noFill/>
          </a:ln>
        </p:spPr>
      </p:pic>
      <p:sp>
        <p:nvSpPr>
          <p:cNvPr id="385" name="Google Shape;385;p26"/>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7"/>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27"/>
          <p:cNvPicPr preferRelativeResize="0"/>
          <p:nvPr/>
        </p:nvPicPr>
        <p:blipFill>
          <a:blip r:embed="rId3">
            <a:alphaModFix/>
          </a:blip>
          <a:stretch>
            <a:fillRect/>
          </a:stretch>
        </p:blipFill>
        <p:spPr>
          <a:xfrm>
            <a:off x="533400" y="152400"/>
            <a:ext cx="8839204" cy="4208117"/>
          </a:xfrm>
          <a:prstGeom prst="rect">
            <a:avLst/>
          </a:prstGeom>
          <a:noFill/>
          <a:ln>
            <a:noFill/>
          </a:ln>
        </p:spPr>
      </p:pic>
      <p:sp>
        <p:nvSpPr>
          <p:cNvPr id="392" name="Google Shape;392;p27"/>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8"/>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28"/>
          <p:cNvPicPr preferRelativeResize="0"/>
          <p:nvPr/>
        </p:nvPicPr>
        <p:blipFill>
          <a:blip r:embed="rId3">
            <a:alphaModFix/>
          </a:blip>
          <a:stretch>
            <a:fillRect/>
          </a:stretch>
        </p:blipFill>
        <p:spPr>
          <a:xfrm>
            <a:off x="533400" y="152400"/>
            <a:ext cx="8839204" cy="4208117"/>
          </a:xfrm>
          <a:prstGeom prst="rect">
            <a:avLst/>
          </a:prstGeom>
          <a:noFill/>
          <a:ln>
            <a:noFill/>
          </a:ln>
        </p:spPr>
      </p:pic>
      <p:sp>
        <p:nvSpPr>
          <p:cNvPr id="399" name="Google Shape;399;p28"/>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9"/>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29"/>
          <p:cNvPicPr preferRelativeResize="0"/>
          <p:nvPr/>
        </p:nvPicPr>
        <p:blipFill>
          <a:blip r:embed="rId3">
            <a:alphaModFix/>
          </a:blip>
          <a:stretch>
            <a:fillRect/>
          </a:stretch>
        </p:blipFill>
        <p:spPr>
          <a:xfrm>
            <a:off x="533400" y="152400"/>
            <a:ext cx="8559452" cy="4074942"/>
          </a:xfrm>
          <a:prstGeom prst="rect">
            <a:avLst/>
          </a:prstGeom>
          <a:noFill/>
          <a:ln>
            <a:noFill/>
          </a:ln>
        </p:spPr>
      </p:pic>
      <p:sp>
        <p:nvSpPr>
          <p:cNvPr id="406" name="Google Shape;406;p29"/>
          <p:cNvSpPr txBox="1"/>
          <p:nvPr/>
        </p:nvSpPr>
        <p:spPr>
          <a:xfrm>
            <a:off x="432150" y="4212925"/>
            <a:ext cx="827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 6 </a:t>
            </a:r>
            <a:r>
              <a:rPr lang="de" sz="900">
                <a:latin typeface="Nunito"/>
                <a:ea typeface="Nunito"/>
                <a:cs typeface="Nunito"/>
                <a:sym typeface="Nunito"/>
              </a:rPr>
              <a:t>S</a:t>
            </a:r>
            <a:r>
              <a:rPr lang="de" sz="900">
                <a:latin typeface="Nunito"/>
                <a:ea typeface="Nunito"/>
                <a:cs typeface="Nunito"/>
                <a:sym typeface="Nunito"/>
              </a:rPr>
              <a:t>pread of infections on a rectangular lattice based on an SIR model with awareness, which causes people to reduce their susceptibility.</a:t>
            </a:r>
            <a:br>
              <a:rPr lang="de" sz="900">
                <a:latin typeface="Nunito"/>
                <a:ea typeface="Nunito"/>
                <a:cs typeface="Nunito"/>
                <a:sym typeface="Nunito"/>
              </a:rPr>
            </a:br>
            <a:r>
              <a:rPr lang="de" sz="900">
                <a:latin typeface="Nunito"/>
                <a:ea typeface="Nunito"/>
                <a:cs typeface="Nunito"/>
                <a:sym typeface="Nunito"/>
              </a:rPr>
              <a:t>Left: S</a:t>
            </a:r>
            <a:r>
              <a:rPr lang="de" sz="900">
                <a:latin typeface="Nunito"/>
                <a:ea typeface="Nunito"/>
                <a:cs typeface="Nunito"/>
                <a:sym typeface="Nunito"/>
              </a:rPr>
              <a:t>patial</a:t>
            </a:r>
            <a:r>
              <a:rPr lang="de" sz="900">
                <a:latin typeface="Nunito"/>
                <a:ea typeface="Nunito"/>
                <a:cs typeface="Nunito"/>
                <a:sym typeface="Nunito"/>
              </a:rPr>
              <a:t> distribution of infections on the grid at the beginning, during and after the outbreak. Right: The spread is reduced both in speed and intensity compared to the case without awareness (gray line, dashed).</a:t>
            </a:r>
            <a:endParaRPr sz="900">
              <a:latin typeface="Nunito"/>
              <a:ea typeface="Nunito"/>
              <a:cs typeface="Nunito"/>
              <a:sym typeface="Nunito"/>
            </a:endParaRPr>
          </a:p>
        </p:txBody>
      </p:sp>
      <p:sp>
        <p:nvSpPr>
          <p:cNvPr id="407" name="Google Shape;407;p29"/>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0"/>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30"/>
          <p:cNvPicPr preferRelativeResize="0"/>
          <p:nvPr/>
        </p:nvPicPr>
        <p:blipFill>
          <a:blip r:embed="rId3">
            <a:alphaModFix/>
          </a:blip>
          <a:stretch>
            <a:fillRect/>
          </a:stretch>
        </p:blipFill>
        <p:spPr>
          <a:xfrm>
            <a:off x="152400" y="152400"/>
            <a:ext cx="8839204" cy="4419602"/>
          </a:xfrm>
          <a:prstGeom prst="rect">
            <a:avLst/>
          </a:prstGeom>
          <a:noFill/>
          <a:ln>
            <a:noFill/>
          </a:ln>
        </p:spPr>
      </p:pic>
      <p:sp>
        <p:nvSpPr>
          <p:cNvPr id="414" name="Google Shape;414;p30"/>
          <p:cNvSpPr txBox="1"/>
          <p:nvPr/>
        </p:nvSpPr>
        <p:spPr>
          <a:xfrm>
            <a:off x="881750" y="348725"/>
            <a:ext cx="3069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b="1"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latin typeface="Nunito"/>
                <a:ea typeface="Nunito"/>
                <a:cs typeface="Nunito"/>
                <a:sym typeface="Nunito"/>
              </a:rPr>
              <a:t>λ: </a:t>
            </a:r>
            <a:r>
              <a:rPr lang="de" sz="1200">
                <a:solidFill>
                  <a:schemeClr val="accent1"/>
                </a:solidFill>
                <a:latin typeface="Nunito"/>
                <a:ea typeface="Nunito"/>
                <a:cs typeface="Nunito"/>
                <a:sym typeface="Nunito"/>
              </a:rPr>
              <a:t>Information fading rate</a:t>
            </a:r>
            <a:endParaRPr sz="1300">
              <a:solidFill>
                <a:schemeClr val="accent1"/>
              </a:solidFill>
              <a:highlight>
                <a:schemeClr val="lt1"/>
              </a:highlight>
              <a:latin typeface="Nunito"/>
              <a:ea typeface="Nunito"/>
              <a:cs typeface="Nunito"/>
              <a:sym typeface="Nunito"/>
            </a:endParaRPr>
          </a:p>
        </p:txBody>
      </p:sp>
      <p:sp>
        <p:nvSpPr>
          <p:cNvPr id="415" name="Google Shape;415;p30"/>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1"/>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31"/>
          <p:cNvPicPr preferRelativeResize="0"/>
          <p:nvPr/>
        </p:nvPicPr>
        <p:blipFill>
          <a:blip r:embed="rId3">
            <a:alphaModFix/>
          </a:blip>
          <a:stretch>
            <a:fillRect/>
          </a:stretch>
        </p:blipFill>
        <p:spPr>
          <a:xfrm>
            <a:off x="152400" y="152400"/>
            <a:ext cx="8839204" cy="4419602"/>
          </a:xfrm>
          <a:prstGeom prst="rect">
            <a:avLst/>
          </a:prstGeom>
          <a:noFill/>
          <a:ln>
            <a:noFill/>
          </a:ln>
        </p:spPr>
      </p:pic>
      <p:sp>
        <p:nvSpPr>
          <p:cNvPr id="422" name="Google Shape;422;p31"/>
          <p:cNvSpPr txBox="1"/>
          <p:nvPr/>
        </p:nvSpPr>
        <p:spPr>
          <a:xfrm>
            <a:off x="881750" y="348725"/>
            <a:ext cx="3069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200">
                <a:solidFill>
                  <a:schemeClr val="accent1"/>
                </a:solidFill>
                <a:latin typeface="Nunito"/>
                <a:ea typeface="Nunito"/>
                <a:cs typeface="Nunito"/>
                <a:sym typeface="Nunito"/>
              </a:rPr>
              <a:t>α: </a:t>
            </a:r>
            <a:r>
              <a:rPr lang="de" sz="1200">
                <a:solidFill>
                  <a:schemeClr val="accent1"/>
                </a:solidFill>
                <a:latin typeface="Nunito"/>
                <a:ea typeface="Nunito"/>
                <a:cs typeface="Nunito"/>
                <a:sym typeface="Nunito"/>
              </a:rPr>
              <a:t>Information transmission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highlight>
                  <a:schemeClr val="lt1"/>
                </a:highlight>
                <a:latin typeface="Nunito"/>
                <a:ea typeface="Nunito"/>
                <a:cs typeface="Nunito"/>
                <a:sym typeface="Nunito"/>
              </a:rPr>
              <a:t>ω: </a:t>
            </a:r>
            <a:r>
              <a:rPr lang="de" sz="1200">
                <a:solidFill>
                  <a:schemeClr val="accent1"/>
                </a:solidFill>
                <a:highlight>
                  <a:schemeClr val="lt1"/>
                </a:highlight>
                <a:latin typeface="Nunito"/>
                <a:ea typeface="Nunito"/>
                <a:cs typeface="Nunito"/>
                <a:sym typeface="Nunito"/>
              </a:rPr>
              <a:t>Information generation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latin typeface="Nunito"/>
                <a:ea typeface="Nunito"/>
                <a:cs typeface="Nunito"/>
                <a:sym typeface="Nunito"/>
              </a:rPr>
              <a:t>λ: </a:t>
            </a:r>
            <a:r>
              <a:rPr lang="de" sz="1200">
                <a:solidFill>
                  <a:schemeClr val="accent1"/>
                </a:solidFill>
                <a:latin typeface="Nunito"/>
                <a:ea typeface="Nunito"/>
                <a:cs typeface="Nunito"/>
                <a:sym typeface="Nunito"/>
              </a:rPr>
              <a:t>Information fading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300">
              <a:solidFill>
                <a:schemeClr val="accent1"/>
              </a:solidFill>
              <a:highlight>
                <a:schemeClr val="lt1"/>
              </a:highlight>
              <a:latin typeface="Nunito"/>
              <a:ea typeface="Nunito"/>
              <a:cs typeface="Nunito"/>
              <a:sym typeface="Nunito"/>
            </a:endParaRPr>
          </a:p>
        </p:txBody>
      </p:sp>
      <p:sp>
        <p:nvSpPr>
          <p:cNvPr id="423" name="Google Shape;423;p31"/>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Agenda</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Introduction</a:t>
            </a:r>
            <a:endParaRPr/>
          </a:p>
          <a:p>
            <a:pPr indent="0" lvl="0" marL="0" rtl="0" algn="l">
              <a:spcBef>
                <a:spcPts val="1200"/>
              </a:spcBef>
              <a:spcAft>
                <a:spcPts val="0"/>
              </a:spcAft>
              <a:buNone/>
            </a:pPr>
            <a:r>
              <a:rPr lang="de"/>
              <a:t>Research Question</a:t>
            </a:r>
            <a:endParaRPr/>
          </a:p>
          <a:p>
            <a:pPr indent="0" lvl="0" marL="0" rtl="0" algn="l">
              <a:spcBef>
                <a:spcPts val="1200"/>
              </a:spcBef>
              <a:spcAft>
                <a:spcPts val="0"/>
              </a:spcAft>
              <a:buNone/>
            </a:pPr>
            <a:r>
              <a:rPr lang="de"/>
              <a:t>The Model</a:t>
            </a:r>
            <a:endParaRPr/>
          </a:p>
          <a:p>
            <a:pPr indent="0" lvl="0" marL="0" rtl="0" algn="l">
              <a:spcBef>
                <a:spcPts val="1200"/>
              </a:spcBef>
              <a:spcAft>
                <a:spcPts val="0"/>
              </a:spcAft>
              <a:buNone/>
            </a:pPr>
            <a:r>
              <a:rPr lang="de"/>
              <a:t>Results</a:t>
            </a:r>
            <a:endParaRPr/>
          </a:p>
          <a:p>
            <a:pPr indent="0" lvl="0" marL="0" rtl="0" algn="l">
              <a:spcBef>
                <a:spcPts val="1200"/>
              </a:spcBef>
              <a:spcAft>
                <a:spcPts val="0"/>
              </a:spcAft>
              <a:buNone/>
            </a:pPr>
            <a:r>
              <a:rPr lang="de"/>
              <a:t>Limitations </a:t>
            </a:r>
            <a:endParaRPr/>
          </a:p>
          <a:p>
            <a:pPr indent="0" lvl="0" marL="0" rtl="0" algn="l">
              <a:spcBef>
                <a:spcPts val="1200"/>
              </a:spcBef>
              <a:spcAft>
                <a:spcPts val="1200"/>
              </a:spcAft>
              <a:buNone/>
            </a:pPr>
            <a:r>
              <a:rPr lang="de"/>
              <a:t>Summary and Outlook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32"/>
          <p:cNvPicPr preferRelativeResize="0"/>
          <p:nvPr/>
        </p:nvPicPr>
        <p:blipFill>
          <a:blip r:embed="rId3">
            <a:alphaModFix/>
          </a:blip>
          <a:stretch>
            <a:fillRect/>
          </a:stretch>
        </p:blipFill>
        <p:spPr>
          <a:xfrm>
            <a:off x="152400" y="152400"/>
            <a:ext cx="8839204" cy="4419602"/>
          </a:xfrm>
          <a:prstGeom prst="rect">
            <a:avLst/>
          </a:prstGeom>
          <a:noFill/>
          <a:ln>
            <a:noFill/>
          </a:ln>
        </p:spPr>
      </p:pic>
      <p:sp>
        <p:nvSpPr>
          <p:cNvPr id="430" name="Google Shape;430;p32"/>
          <p:cNvSpPr txBox="1"/>
          <p:nvPr/>
        </p:nvSpPr>
        <p:spPr>
          <a:xfrm>
            <a:off x="1432950" y="4398275"/>
            <a:ext cx="627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 7 </a:t>
            </a:r>
            <a:r>
              <a:rPr lang="de" sz="900">
                <a:latin typeface="Nunito"/>
                <a:ea typeface="Nunito"/>
                <a:cs typeface="Nunito"/>
                <a:sym typeface="Nunito"/>
              </a:rPr>
              <a:t>Sensitivity analysis for rates and parameters related to creation and decay and impact of awareness.</a:t>
            </a:r>
            <a:endParaRPr sz="900">
              <a:latin typeface="Nunito"/>
              <a:ea typeface="Nunito"/>
              <a:cs typeface="Nunito"/>
              <a:sym typeface="Nunito"/>
            </a:endParaRPr>
          </a:p>
        </p:txBody>
      </p:sp>
      <p:sp>
        <p:nvSpPr>
          <p:cNvPr id="431" name="Google Shape;431;p32"/>
          <p:cNvSpPr txBox="1"/>
          <p:nvPr/>
        </p:nvSpPr>
        <p:spPr>
          <a:xfrm>
            <a:off x="5230825" y="310925"/>
            <a:ext cx="3069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highlight>
                  <a:schemeClr val="lt1"/>
                </a:highlight>
                <a:latin typeface="Nunito"/>
                <a:ea typeface="Nunito"/>
                <a:cs typeface="Nunito"/>
                <a:sym typeface="Nunito"/>
              </a:rPr>
              <a:t>ϱ: </a:t>
            </a:r>
            <a:r>
              <a:rPr lang="de" sz="1200">
                <a:solidFill>
                  <a:schemeClr val="accent1"/>
                </a:solidFill>
                <a:highlight>
                  <a:schemeClr val="lt1"/>
                </a:highlight>
                <a:latin typeface="Nunito"/>
                <a:ea typeface="Nunito"/>
                <a:cs typeface="Nunito"/>
                <a:sym typeface="Nunito"/>
              </a:rPr>
              <a:t>decay rate</a:t>
            </a:r>
            <a:endParaRPr sz="12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200">
                <a:solidFill>
                  <a:schemeClr val="accent1"/>
                </a:solidFill>
                <a:highlight>
                  <a:schemeClr val="lt1"/>
                </a:highlight>
                <a:latin typeface="Nunito"/>
                <a:ea typeface="Nunito"/>
                <a:cs typeface="Nunito"/>
                <a:sym typeface="Nunito"/>
              </a:rPr>
              <a:t>κ: </a:t>
            </a:r>
            <a:r>
              <a:rPr lang="de" sz="1200">
                <a:solidFill>
                  <a:schemeClr val="accent1"/>
                </a:solidFill>
                <a:highlight>
                  <a:schemeClr val="lt1"/>
                </a:highlight>
                <a:latin typeface="Nunito"/>
                <a:ea typeface="Nunito"/>
                <a:cs typeface="Nunito"/>
                <a:sym typeface="Nunito"/>
              </a:rPr>
              <a:t>isolation rate</a:t>
            </a:r>
            <a:endParaRPr sz="12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300">
              <a:solidFill>
                <a:schemeClr val="accent1"/>
              </a:solidFill>
              <a:highlight>
                <a:schemeClr val="lt1"/>
              </a:highlight>
              <a:latin typeface="Nunito"/>
              <a:ea typeface="Nunito"/>
              <a:cs typeface="Nunito"/>
              <a:sym typeface="Nunito"/>
            </a:endParaRPr>
          </a:p>
        </p:txBody>
      </p:sp>
      <p:sp>
        <p:nvSpPr>
          <p:cNvPr id="432" name="Google Shape;432;p32"/>
          <p:cNvSpPr txBox="1"/>
          <p:nvPr/>
        </p:nvSpPr>
        <p:spPr>
          <a:xfrm>
            <a:off x="881750" y="348725"/>
            <a:ext cx="3069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200">
                <a:solidFill>
                  <a:schemeClr val="accent1"/>
                </a:solidFill>
                <a:latin typeface="Nunito"/>
                <a:ea typeface="Nunito"/>
                <a:cs typeface="Nunito"/>
                <a:sym typeface="Nunito"/>
              </a:rPr>
              <a:t>α: </a:t>
            </a:r>
            <a:r>
              <a:rPr lang="de" sz="1200">
                <a:solidFill>
                  <a:schemeClr val="accent1"/>
                </a:solidFill>
                <a:latin typeface="Nunito"/>
                <a:ea typeface="Nunito"/>
                <a:cs typeface="Nunito"/>
                <a:sym typeface="Nunito"/>
              </a:rPr>
              <a:t>Information transmission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highlight>
                  <a:schemeClr val="lt1"/>
                </a:highlight>
                <a:latin typeface="Nunito"/>
                <a:ea typeface="Nunito"/>
                <a:cs typeface="Nunito"/>
                <a:sym typeface="Nunito"/>
              </a:rPr>
              <a:t>ω: </a:t>
            </a:r>
            <a:r>
              <a:rPr lang="de" sz="1200">
                <a:solidFill>
                  <a:schemeClr val="accent1"/>
                </a:solidFill>
                <a:highlight>
                  <a:schemeClr val="lt1"/>
                </a:highlight>
                <a:latin typeface="Nunito"/>
                <a:ea typeface="Nunito"/>
                <a:cs typeface="Nunito"/>
                <a:sym typeface="Nunito"/>
              </a:rPr>
              <a:t>Information generation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200">
                <a:solidFill>
                  <a:schemeClr val="accent1"/>
                </a:solidFill>
                <a:latin typeface="Nunito"/>
                <a:ea typeface="Nunito"/>
                <a:cs typeface="Nunito"/>
                <a:sym typeface="Nunito"/>
              </a:rPr>
              <a:t>λ: </a:t>
            </a:r>
            <a:r>
              <a:rPr lang="de" sz="1200">
                <a:solidFill>
                  <a:schemeClr val="accent1"/>
                </a:solidFill>
                <a:latin typeface="Nunito"/>
                <a:ea typeface="Nunito"/>
                <a:cs typeface="Nunito"/>
                <a:sym typeface="Nunito"/>
              </a:rPr>
              <a:t>Information fading rate</a:t>
            </a:r>
            <a:endParaRPr sz="12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300">
              <a:solidFill>
                <a:schemeClr val="accent1"/>
              </a:solidFill>
              <a:highlight>
                <a:schemeClr val="lt1"/>
              </a:highlight>
              <a:latin typeface="Nunito"/>
              <a:ea typeface="Nunito"/>
              <a:cs typeface="Nunito"/>
              <a:sym typeface="Nunito"/>
            </a:endParaRPr>
          </a:p>
        </p:txBody>
      </p:sp>
      <p:sp>
        <p:nvSpPr>
          <p:cNvPr id="433" name="Google Shape;433;p32"/>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
        <p:nvSpPr>
          <p:cNvPr id="434" name="Google Shape;434;p32"/>
          <p:cNvSpPr txBox="1"/>
          <p:nvPr/>
        </p:nvSpPr>
        <p:spPr>
          <a:xfrm>
            <a:off x="5230825" y="2398650"/>
            <a:ext cx="28488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100">
                <a:solidFill>
                  <a:schemeClr val="accent1"/>
                </a:solidFill>
                <a:latin typeface="Nunito"/>
                <a:ea typeface="Nunito"/>
                <a:cs typeface="Nunito"/>
                <a:sym typeface="Nunito"/>
              </a:rPr>
              <a:t>Reference </a:t>
            </a:r>
            <a:r>
              <a:rPr b="1" lang="de" sz="1100">
                <a:solidFill>
                  <a:schemeClr val="accent1"/>
                </a:solidFill>
                <a:latin typeface="Nunito"/>
                <a:ea typeface="Nunito"/>
                <a:cs typeface="Nunito"/>
                <a:sym typeface="Nunito"/>
              </a:rPr>
              <a:t>Parameters</a:t>
            </a:r>
            <a:r>
              <a:rPr lang="de" sz="1000">
                <a:solidFill>
                  <a:schemeClr val="accent1"/>
                </a:solidFill>
                <a:latin typeface="Nunito"/>
                <a:ea typeface="Nunito"/>
                <a:cs typeface="Nunito"/>
                <a:sym typeface="Nunito"/>
              </a:rPr>
              <a:t>:</a:t>
            </a:r>
            <a:endParaRPr sz="1000">
              <a:solidFill>
                <a:schemeClr val="accent1"/>
              </a:solidFill>
              <a:latin typeface="Nunito"/>
              <a:ea typeface="Nunito"/>
              <a:cs typeface="Nunito"/>
              <a:sym typeface="Nunito"/>
            </a:endParaRPr>
          </a:p>
          <a:p>
            <a:pPr indent="0" lvl="0" marL="0" rtl="0" algn="l">
              <a:spcBef>
                <a:spcPts val="0"/>
              </a:spcBef>
              <a:spcAft>
                <a:spcPts val="0"/>
              </a:spcAft>
              <a:buNone/>
            </a:pPr>
            <a:r>
              <a:t/>
            </a:r>
            <a:endParaRPr sz="1000">
              <a:solidFill>
                <a:schemeClr val="accent1"/>
              </a:solidFill>
              <a:latin typeface="Nunito"/>
              <a:ea typeface="Nunito"/>
              <a:cs typeface="Nunito"/>
              <a:sym typeface="Nunito"/>
            </a:endParaRPr>
          </a:p>
          <a:p>
            <a:pPr indent="0" lvl="0" marL="0" rtl="0" algn="l">
              <a:spcBef>
                <a:spcPts val="0"/>
              </a:spcBef>
              <a:spcAft>
                <a:spcPts val="0"/>
              </a:spcAft>
              <a:buNone/>
            </a:pPr>
            <a:r>
              <a:rPr b="1" lang="de" sz="900">
                <a:solidFill>
                  <a:schemeClr val="accent1"/>
                </a:solidFill>
                <a:highlight>
                  <a:schemeClr val="lt1"/>
                </a:highlight>
                <a:latin typeface="Nunito"/>
                <a:ea typeface="Nunito"/>
                <a:cs typeface="Nunito"/>
                <a:sym typeface="Nunito"/>
              </a:rPr>
              <a:t>β:  0.03  </a:t>
            </a:r>
            <a:r>
              <a:rPr lang="de" sz="900">
                <a:solidFill>
                  <a:schemeClr val="accent1"/>
                </a:solidFill>
                <a:highlight>
                  <a:schemeClr val="lt1"/>
                </a:highlight>
                <a:latin typeface="Nunito"/>
                <a:ea typeface="Nunito"/>
                <a:cs typeface="Nunito"/>
                <a:sym typeface="Nunito"/>
              </a:rPr>
              <a:t>normal infection rate</a:t>
            </a:r>
            <a:endParaRPr sz="9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900">
                <a:solidFill>
                  <a:schemeClr val="accent1"/>
                </a:solidFill>
                <a:highlight>
                  <a:schemeClr val="lt1"/>
                </a:highlight>
                <a:latin typeface="Nunito"/>
                <a:ea typeface="Nunito"/>
                <a:cs typeface="Nunito"/>
                <a:sym typeface="Nunito"/>
              </a:rPr>
              <a:t>γ:  0.03  </a:t>
            </a:r>
            <a:r>
              <a:rPr lang="de" sz="900">
                <a:solidFill>
                  <a:schemeClr val="accent1"/>
                </a:solidFill>
                <a:highlight>
                  <a:schemeClr val="lt1"/>
                </a:highlight>
                <a:latin typeface="Nunito"/>
                <a:ea typeface="Nunito"/>
                <a:cs typeface="Nunito"/>
                <a:sym typeface="Nunito"/>
              </a:rPr>
              <a:t>Recovery rate</a:t>
            </a:r>
            <a:endParaRPr sz="9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9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900">
                <a:solidFill>
                  <a:schemeClr val="accent1"/>
                </a:solidFill>
                <a:highlight>
                  <a:schemeClr val="lt1"/>
                </a:highlight>
                <a:latin typeface="Nunito"/>
                <a:ea typeface="Nunito"/>
                <a:cs typeface="Nunito"/>
                <a:sym typeface="Nunito"/>
              </a:rPr>
              <a:t>ω:  0.06  </a:t>
            </a:r>
            <a:r>
              <a:rPr lang="de" sz="900">
                <a:solidFill>
                  <a:schemeClr val="accent1"/>
                </a:solidFill>
                <a:highlight>
                  <a:schemeClr val="lt1"/>
                </a:highlight>
                <a:latin typeface="Nunito"/>
                <a:ea typeface="Nunito"/>
                <a:cs typeface="Nunito"/>
                <a:sym typeface="Nunito"/>
              </a:rPr>
              <a:t>Information generation rate</a:t>
            </a:r>
            <a:endParaRPr sz="9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900">
                <a:solidFill>
                  <a:schemeClr val="accent1"/>
                </a:solidFill>
                <a:latin typeface="Nunito"/>
                <a:ea typeface="Nunito"/>
                <a:cs typeface="Nunito"/>
                <a:sym typeface="Nunito"/>
              </a:rPr>
              <a:t>α:   0.06  </a:t>
            </a:r>
            <a:r>
              <a:rPr lang="de" sz="900">
                <a:solidFill>
                  <a:schemeClr val="accent1"/>
                </a:solidFill>
                <a:latin typeface="Nunito"/>
                <a:ea typeface="Nunito"/>
                <a:cs typeface="Nunito"/>
                <a:sym typeface="Nunito"/>
              </a:rPr>
              <a:t>Information transmission rate</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b="1" lang="de" sz="900">
                <a:solidFill>
                  <a:schemeClr val="accent1"/>
                </a:solidFill>
                <a:latin typeface="Nunito"/>
                <a:ea typeface="Nunito"/>
                <a:cs typeface="Nunito"/>
                <a:sym typeface="Nunito"/>
              </a:rPr>
              <a:t>λ:   0.05  </a:t>
            </a:r>
            <a:r>
              <a:rPr lang="de" sz="900">
                <a:solidFill>
                  <a:schemeClr val="accent1"/>
                </a:solidFill>
                <a:latin typeface="Nunito"/>
                <a:ea typeface="Nunito"/>
                <a:cs typeface="Nunito"/>
                <a:sym typeface="Nunito"/>
              </a:rPr>
              <a:t>Information fading rate</a:t>
            </a:r>
            <a:endParaRPr sz="900">
              <a:solidFill>
                <a:schemeClr val="accent1"/>
              </a:solidFill>
              <a:latin typeface="Nunito"/>
              <a:ea typeface="Nunito"/>
              <a:cs typeface="Nunito"/>
              <a:sym typeface="Nunito"/>
            </a:endParaRPr>
          </a:p>
          <a:p>
            <a:pPr indent="0" lvl="0" marL="0" rtl="0" algn="l">
              <a:spcBef>
                <a:spcPts val="0"/>
              </a:spcBef>
              <a:spcAft>
                <a:spcPts val="0"/>
              </a:spcAft>
              <a:buNone/>
            </a:pPr>
            <a:r>
              <a:rPr b="1" lang="de" sz="900">
                <a:solidFill>
                  <a:schemeClr val="accent1"/>
                </a:solidFill>
                <a:highlight>
                  <a:schemeClr val="lt1"/>
                </a:highlight>
                <a:latin typeface="Nunito"/>
                <a:ea typeface="Nunito"/>
                <a:cs typeface="Nunito"/>
                <a:sym typeface="Nunito"/>
              </a:rPr>
              <a:t>ϱ:   0.6    </a:t>
            </a:r>
            <a:r>
              <a:rPr lang="de" sz="900">
                <a:solidFill>
                  <a:schemeClr val="accent1"/>
                </a:solidFill>
                <a:highlight>
                  <a:schemeClr val="lt1"/>
                </a:highlight>
                <a:latin typeface="Nunito"/>
                <a:ea typeface="Nunito"/>
                <a:cs typeface="Nunito"/>
                <a:sym typeface="Nunito"/>
              </a:rPr>
              <a:t>decay rate for information quality</a:t>
            </a:r>
            <a:endParaRPr sz="9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900">
                <a:solidFill>
                  <a:schemeClr val="accent1"/>
                </a:solidFill>
                <a:highlight>
                  <a:schemeClr val="lt1"/>
                </a:highlight>
                <a:latin typeface="Nunito"/>
                <a:ea typeface="Nunito"/>
                <a:cs typeface="Nunito"/>
                <a:sym typeface="Nunito"/>
              </a:rPr>
              <a:t>κ:   0.7    </a:t>
            </a:r>
            <a:r>
              <a:rPr lang="de" sz="900">
                <a:solidFill>
                  <a:schemeClr val="accent1"/>
                </a:solidFill>
                <a:highlight>
                  <a:schemeClr val="lt1"/>
                </a:highlight>
                <a:latin typeface="Nunito"/>
                <a:ea typeface="Nunito"/>
                <a:cs typeface="Nunito"/>
                <a:sym typeface="Nunito"/>
              </a:rPr>
              <a:t>self isolation probability</a:t>
            </a:r>
            <a:endParaRPr b="1" sz="600">
              <a:solidFill>
                <a:schemeClr val="accen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Main Results</a:t>
            </a:r>
            <a:endParaRPr/>
          </a:p>
        </p:txBody>
      </p:sp>
      <p:sp>
        <p:nvSpPr>
          <p:cNvPr id="440" name="Google Shape;440;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1. Which </a:t>
            </a:r>
            <a:r>
              <a:rPr b="1" lang="de"/>
              <a:t>conditions</a:t>
            </a:r>
            <a:r>
              <a:rPr lang="de"/>
              <a:t> can help to contain outbreaks through information </a:t>
            </a:r>
            <a:r>
              <a:rPr lang="de"/>
              <a:t>spreading</a:t>
            </a:r>
            <a:r>
              <a:rPr lang="de"/>
              <a:t>?</a:t>
            </a:r>
            <a:endParaRPr/>
          </a:p>
          <a:p>
            <a:pPr indent="0" lvl="0" marL="0" rtl="0" algn="l">
              <a:spcBef>
                <a:spcPts val="1200"/>
              </a:spcBef>
              <a:spcAft>
                <a:spcPts val="0"/>
              </a:spcAft>
              <a:buNone/>
            </a:pPr>
            <a:r>
              <a:rPr lang="de">
                <a:solidFill>
                  <a:schemeClr val="accent1"/>
                </a:solidFill>
              </a:rPr>
              <a:t>Big impact: High </a:t>
            </a:r>
            <a:r>
              <a:rPr b="1" lang="de">
                <a:solidFill>
                  <a:schemeClr val="accent1"/>
                </a:solidFill>
                <a:highlight>
                  <a:schemeClr val="lt1"/>
                </a:highlight>
              </a:rPr>
              <a:t>ϱ </a:t>
            </a:r>
            <a:r>
              <a:rPr lang="de">
                <a:solidFill>
                  <a:schemeClr val="accent1"/>
                </a:solidFill>
                <a:highlight>
                  <a:schemeClr val="lt1"/>
                </a:highlight>
              </a:rPr>
              <a:t>(decay rate)</a:t>
            </a:r>
            <a:r>
              <a:rPr b="1" lang="de">
                <a:solidFill>
                  <a:schemeClr val="accent1"/>
                </a:solidFill>
                <a:highlight>
                  <a:schemeClr val="lt1"/>
                </a:highlight>
              </a:rPr>
              <a:t> </a:t>
            </a:r>
            <a:r>
              <a:rPr lang="de">
                <a:solidFill>
                  <a:schemeClr val="accent1"/>
                </a:solidFill>
                <a:highlight>
                  <a:schemeClr val="lt1"/>
                </a:highlight>
              </a:rPr>
              <a:t>can “freeze” the outbreak</a:t>
            </a:r>
            <a:br>
              <a:rPr lang="de">
                <a:solidFill>
                  <a:schemeClr val="accent1"/>
                </a:solidFill>
                <a:highlight>
                  <a:schemeClr val="lt1"/>
                </a:highlight>
              </a:rPr>
            </a:br>
            <a:r>
              <a:rPr lang="de">
                <a:solidFill>
                  <a:schemeClr val="accent1"/>
                </a:solidFill>
                <a:highlight>
                  <a:schemeClr val="lt1"/>
                </a:highlight>
              </a:rPr>
              <a:t>→ if awareness stays long</a:t>
            </a:r>
            <a:endParaRPr>
              <a:solidFill>
                <a:schemeClr val="accent1"/>
              </a:solidFill>
            </a:endParaRPr>
          </a:p>
          <a:p>
            <a:pPr indent="0" lvl="0" marL="0" rtl="0" algn="l">
              <a:spcBef>
                <a:spcPts val="1200"/>
              </a:spcBef>
              <a:spcAft>
                <a:spcPts val="0"/>
              </a:spcAft>
              <a:buNone/>
            </a:pPr>
            <a:r>
              <a:rPr lang="de"/>
              <a:t>2. What is the impact of </a:t>
            </a:r>
            <a:r>
              <a:rPr b="1" lang="de"/>
              <a:t>self-isolation</a:t>
            </a:r>
            <a:r>
              <a:rPr lang="de"/>
              <a:t> of knowingly infected individuals on the spread of a disease and under which </a:t>
            </a:r>
            <a:r>
              <a:rPr b="1" lang="de"/>
              <a:t>conditions</a:t>
            </a:r>
            <a:r>
              <a:rPr lang="de"/>
              <a:t> is it most impactful?</a:t>
            </a:r>
            <a:endParaRPr/>
          </a:p>
          <a:p>
            <a:pPr indent="0" lvl="0" marL="0" rtl="0" algn="l">
              <a:spcBef>
                <a:spcPts val="1200"/>
              </a:spcBef>
              <a:spcAft>
                <a:spcPts val="1200"/>
              </a:spcAft>
              <a:buNone/>
            </a:pPr>
            <a:r>
              <a:rPr lang="de">
                <a:solidFill>
                  <a:schemeClr val="accent1"/>
                </a:solidFill>
              </a:rPr>
              <a:t>Self-isolation will help limit the spread of the disease, yet it is harder to discern the ideal condition.</a:t>
            </a:r>
            <a:endParaRPr>
              <a:solidFill>
                <a:schemeClr val="accent1"/>
              </a:solidFill>
            </a:endParaRPr>
          </a:p>
        </p:txBody>
      </p:sp>
      <p:sp>
        <p:nvSpPr>
          <p:cNvPr id="441" name="Google Shape;441;p33"/>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lang="de" sz="1000">
                <a:solidFill>
                  <a:srgbClr val="999999"/>
                </a:solidFill>
                <a:latin typeface="Nunito"/>
                <a:ea typeface="Nunito"/>
                <a:cs typeface="Nunito"/>
                <a:sym typeface="Nunito"/>
              </a:rPr>
              <a:t>  	 The Model</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Results</a:t>
            </a:r>
            <a:r>
              <a:rPr lang="de" sz="1000">
                <a:solidFill>
                  <a:srgbClr val="999999"/>
                </a:solidFill>
                <a:latin typeface="Nunito"/>
                <a:ea typeface="Nunito"/>
                <a:cs typeface="Nunito"/>
                <a:sym typeface="Nunito"/>
              </a:rPr>
              <a:t>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Limitations</a:t>
            </a:r>
            <a:endParaRPr/>
          </a:p>
        </p:txBody>
      </p:sp>
      <p:sp>
        <p:nvSpPr>
          <p:cNvPr id="447" name="Google Shape;447;p34"/>
          <p:cNvSpPr txBox="1"/>
          <p:nvPr>
            <p:ph idx="1" type="body"/>
          </p:nvPr>
        </p:nvSpPr>
        <p:spPr>
          <a:xfrm>
            <a:off x="1303800" y="1990050"/>
            <a:ext cx="76602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de"/>
              <a:t>Time constraints led to</a:t>
            </a:r>
            <a:endParaRPr b="1"/>
          </a:p>
          <a:p>
            <a:pPr indent="-298450" lvl="1" marL="914400" rtl="0" algn="l">
              <a:spcBef>
                <a:spcPts val="0"/>
              </a:spcBef>
              <a:spcAft>
                <a:spcPts val="0"/>
              </a:spcAft>
              <a:buSzPts val="1100"/>
              <a:buChar char="○"/>
            </a:pPr>
            <a:r>
              <a:rPr lang="de"/>
              <a:t>… a very </a:t>
            </a:r>
            <a:r>
              <a:rPr b="1" lang="de"/>
              <a:t>basic</a:t>
            </a:r>
            <a:r>
              <a:rPr lang="de"/>
              <a:t> model </a:t>
            </a:r>
            <a:endParaRPr/>
          </a:p>
          <a:p>
            <a:pPr indent="-298450" lvl="1" marL="914400" rtl="0" algn="l">
              <a:spcBef>
                <a:spcPts val="0"/>
              </a:spcBef>
              <a:spcAft>
                <a:spcPts val="0"/>
              </a:spcAft>
              <a:buSzPts val="1100"/>
              <a:buChar char="○"/>
            </a:pPr>
            <a:r>
              <a:rPr lang="de"/>
              <a:t>… a </a:t>
            </a:r>
            <a:r>
              <a:rPr b="1" lang="de"/>
              <a:t>non-realistic</a:t>
            </a:r>
            <a:r>
              <a:rPr lang="de"/>
              <a:t> contact pattern</a:t>
            </a:r>
            <a:endParaRPr/>
          </a:p>
          <a:p>
            <a:pPr indent="-298450" lvl="1" marL="914400" rtl="0" algn="l">
              <a:spcBef>
                <a:spcPts val="0"/>
              </a:spcBef>
              <a:spcAft>
                <a:spcPts val="0"/>
              </a:spcAft>
              <a:buSzPts val="1100"/>
              <a:buChar char="○"/>
            </a:pPr>
            <a:r>
              <a:rPr lang="de"/>
              <a:t>… the </a:t>
            </a:r>
            <a:r>
              <a:rPr b="1" lang="de"/>
              <a:t>lack</a:t>
            </a:r>
            <a:r>
              <a:rPr lang="de"/>
              <a:t> of complex approaches.</a:t>
            </a:r>
            <a:endParaRPr/>
          </a:p>
          <a:p>
            <a:pPr indent="-298450" lvl="1" marL="914400" rtl="0" algn="l">
              <a:spcBef>
                <a:spcPts val="0"/>
              </a:spcBef>
              <a:spcAft>
                <a:spcPts val="0"/>
              </a:spcAft>
              <a:buSzPts val="1100"/>
              <a:buChar char="○"/>
            </a:pPr>
            <a:r>
              <a:rPr lang="de"/>
              <a:t>… a</a:t>
            </a:r>
            <a:r>
              <a:rPr b="1" lang="de"/>
              <a:t> limited </a:t>
            </a:r>
            <a:r>
              <a:rPr lang="de"/>
              <a:t>population size </a:t>
            </a:r>
            <a:endParaRPr/>
          </a:p>
          <a:p>
            <a:pPr indent="-298450" lvl="1" marL="914400" rtl="0" algn="l">
              <a:spcBef>
                <a:spcPts val="0"/>
              </a:spcBef>
              <a:spcAft>
                <a:spcPts val="0"/>
              </a:spcAft>
              <a:buSzPts val="1100"/>
              <a:buChar char="○"/>
            </a:pPr>
            <a:r>
              <a:rPr lang="de"/>
              <a:t>… the </a:t>
            </a:r>
            <a:r>
              <a:rPr b="1" lang="de"/>
              <a:t>percentual approach</a:t>
            </a:r>
            <a:r>
              <a:rPr lang="de"/>
              <a:t> does not allow a straight cut for the end of the disease</a:t>
            </a:r>
            <a:endParaRPr/>
          </a:p>
          <a:p>
            <a:pPr indent="-298450" lvl="1" marL="914400" rtl="0" algn="l">
              <a:spcBef>
                <a:spcPts val="0"/>
              </a:spcBef>
              <a:spcAft>
                <a:spcPts val="0"/>
              </a:spcAft>
              <a:buSzPts val="1100"/>
              <a:buChar char="○"/>
            </a:pPr>
            <a:r>
              <a:rPr lang="de"/>
              <a:t>… parameter sweep</a:t>
            </a:r>
            <a:r>
              <a:rPr lang="de"/>
              <a:t> only around one reference point</a:t>
            </a:r>
            <a:endParaRPr/>
          </a:p>
          <a:p>
            <a:pPr indent="-298450" lvl="1" marL="914400" rtl="0" algn="l">
              <a:spcBef>
                <a:spcPts val="0"/>
              </a:spcBef>
              <a:spcAft>
                <a:spcPts val="0"/>
              </a:spcAft>
              <a:buSzPts val="1100"/>
              <a:buChar char="○"/>
            </a:pPr>
            <a:r>
              <a:rPr lang="de"/>
              <a:t>… neglecting correlations between neighbours leads to deviations compared to a Monte Carlo Simulation</a:t>
            </a:r>
            <a:endParaRPr/>
          </a:p>
          <a:p>
            <a:pPr indent="0" lvl="0" marL="0" rtl="0" algn="l">
              <a:spcBef>
                <a:spcPts val="1200"/>
              </a:spcBef>
              <a:spcAft>
                <a:spcPts val="1200"/>
              </a:spcAft>
              <a:buNone/>
            </a:pPr>
            <a:r>
              <a:t/>
            </a:r>
            <a:endParaRPr/>
          </a:p>
        </p:txBody>
      </p:sp>
      <p:sp>
        <p:nvSpPr>
          <p:cNvPr id="448" name="Google Shape;448;p34"/>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lang="de" sz="1000">
                <a:solidFill>
                  <a:srgbClr val="999999"/>
                </a:solidFill>
                <a:latin typeface="Nunito"/>
                <a:ea typeface="Nunito"/>
                <a:cs typeface="Nunito"/>
                <a:sym typeface="Nunito"/>
              </a:rPr>
              <a:t>	 The Model</a:t>
            </a:r>
            <a:r>
              <a:rPr lang="de" sz="1000">
                <a:solidFill>
                  <a:srgbClr val="999999"/>
                </a:solidFill>
                <a:latin typeface="Nunito"/>
                <a:ea typeface="Nunito"/>
                <a:cs typeface="Nunito"/>
                <a:sym typeface="Nunito"/>
              </a:rPr>
              <a:t>	      	     </a:t>
            </a:r>
            <a:r>
              <a:rPr lang="de" sz="1000">
                <a:solidFill>
                  <a:srgbClr val="999999"/>
                </a:solidFill>
                <a:latin typeface="Nunito"/>
                <a:ea typeface="Nunito"/>
                <a:cs typeface="Nunito"/>
                <a:sym typeface="Nunito"/>
              </a:rPr>
              <a:t>Results</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Limitations</a:t>
            </a:r>
            <a:r>
              <a:rPr lang="de" sz="1000">
                <a:solidFill>
                  <a:srgbClr val="999999"/>
                </a:solidFill>
                <a:latin typeface="Nunito"/>
                <a:ea typeface="Nunito"/>
                <a:cs typeface="Nunito"/>
                <a:sym typeface="Nunito"/>
              </a:rPr>
              <a:t>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Summary and Outlook</a:t>
            </a:r>
            <a:endParaRPr/>
          </a:p>
        </p:txBody>
      </p:sp>
      <p:sp>
        <p:nvSpPr>
          <p:cNvPr id="454" name="Google Shape;454;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solidFill>
                  <a:srgbClr val="424242"/>
                </a:solidFill>
              </a:rPr>
              <a:t>Conclusion</a:t>
            </a:r>
            <a:r>
              <a:rPr lang="de">
                <a:solidFill>
                  <a:srgbClr val="424242"/>
                </a:solidFill>
              </a:rPr>
              <a:t>:</a:t>
            </a:r>
            <a:endParaRPr>
              <a:solidFill>
                <a:srgbClr val="424242"/>
              </a:solidFill>
            </a:endParaRPr>
          </a:p>
          <a:p>
            <a:pPr indent="-311150" lvl="0" marL="457200" rtl="0" algn="l">
              <a:spcBef>
                <a:spcPts val="1200"/>
              </a:spcBef>
              <a:spcAft>
                <a:spcPts val="0"/>
              </a:spcAft>
              <a:buClr>
                <a:srgbClr val="424242"/>
              </a:buClr>
              <a:buSzPts val="1300"/>
              <a:buChar char="●"/>
            </a:pPr>
            <a:r>
              <a:rPr lang="de">
                <a:solidFill>
                  <a:srgbClr val="424242"/>
                </a:solidFill>
              </a:rPr>
              <a:t>this combination of parameters can lead to a </a:t>
            </a:r>
            <a:r>
              <a:rPr b="1" lang="de">
                <a:solidFill>
                  <a:srgbClr val="424242"/>
                </a:solidFill>
              </a:rPr>
              <a:t>containment</a:t>
            </a:r>
            <a:r>
              <a:rPr lang="de">
                <a:solidFill>
                  <a:srgbClr val="424242"/>
                </a:solidFill>
              </a:rPr>
              <a:t> of the </a:t>
            </a:r>
            <a:r>
              <a:rPr b="1" lang="de">
                <a:solidFill>
                  <a:srgbClr val="424242"/>
                </a:solidFill>
              </a:rPr>
              <a:t>disease</a:t>
            </a:r>
            <a:endParaRPr b="1">
              <a:solidFill>
                <a:srgbClr val="424242"/>
              </a:solidFill>
            </a:endParaRPr>
          </a:p>
          <a:p>
            <a:pPr indent="-311150" lvl="0" marL="457200" rtl="0" algn="l">
              <a:spcBef>
                <a:spcPts val="0"/>
              </a:spcBef>
              <a:spcAft>
                <a:spcPts val="0"/>
              </a:spcAft>
              <a:buClr>
                <a:srgbClr val="424242"/>
              </a:buClr>
              <a:buSzPts val="1300"/>
              <a:buChar char="●"/>
            </a:pPr>
            <a:r>
              <a:rPr lang="de">
                <a:solidFill>
                  <a:srgbClr val="424242"/>
                </a:solidFill>
              </a:rPr>
              <a:t>self-isolation leads to a </a:t>
            </a:r>
            <a:r>
              <a:rPr b="1" lang="de">
                <a:solidFill>
                  <a:srgbClr val="424242"/>
                </a:solidFill>
              </a:rPr>
              <a:t>decline</a:t>
            </a:r>
            <a:r>
              <a:rPr lang="de">
                <a:solidFill>
                  <a:srgbClr val="424242"/>
                </a:solidFill>
              </a:rPr>
              <a:t> in </a:t>
            </a:r>
            <a:r>
              <a:rPr b="1" lang="de">
                <a:solidFill>
                  <a:srgbClr val="424242"/>
                </a:solidFill>
              </a:rPr>
              <a:t>infections</a:t>
            </a:r>
            <a:endParaRPr b="1">
              <a:solidFill>
                <a:srgbClr val="424242"/>
              </a:solidFill>
            </a:endParaRPr>
          </a:p>
          <a:p>
            <a:pPr indent="-311150" lvl="0" marL="457200" rtl="0" algn="l">
              <a:spcBef>
                <a:spcPts val="0"/>
              </a:spcBef>
              <a:spcAft>
                <a:spcPts val="0"/>
              </a:spcAft>
              <a:buSzPts val="1300"/>
              <a:buChar char="●"/>
            </a:pPr>
            <a:r>
              <a:rPr lang="de"/>
              <a:t>we think our model can be used to </a:t>
            </a:r>
            <a:r>
              <a:rPr b="1" lang="de"/>
              <a:t>deepen</a:t>
            </a:r>
            <a:r>
              <a:rPr lang="de"/>
              <a:t> the </a:t>
            </a:r>
            <a:r>
              <a:rPr b="1" lang="de"/>
              <a:t>understanding</a:t>
            </a:r>
            <a:r>
              <a:rPr lang="de"/>
              <a:t> how information influences infection patterns</a:t>
            </a:r>
            <a:endParaRPr b="1">
              <a:solidFill>
                <a:srgbClr val="424242"/>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55" name="Google Shape;455;p35"/>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lang="de" sz="1000">
                <a:solidFill>
                  <a:srgbClr val="999999"/>
                </a:solidFill>
                <a:latin typeface="Nunito"/>
                <a:ea typeface="Nunito"/>
                <a:cs typeface="Nunito"/>
                <a:sym typeface="Nunito"/>
              </a:rPr>
              <a:t> The Model</a:t>
            </a:r>
            <a:r>
              <a:rPr lang="de" sz="1000">
                <a:solidFill>
                  <a:srgbClr val="999999"/>
                </a:solidFill>
                <a:latin typeface="Nunito"/>
                <a:ea typeface="Nunito"/>
                <a:cs typeface="Nunito"/>
                <a:sym typeface="Nunito"/>
              </a:rPr>
              <a:t>	      	     Results 	        	 </a:t>
            </a:r>
            <a:r>
              <a:rPr lang="de" sz="1000">
                <a:solidFill>
                  <a:srgbClr val="999999"/>
                </a:solidFill>
                <a:latin typeface="Nunito"/>
                <a:ea typeface="Nunito"/>
                <a:cs typeface="Nunito"/>
                <a:sym typeface="Nunito"/>
              </a:rPr>
              <a:t>Limitations</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Summary and Outlook</a:t>
            </a:r>
            <a:r>
              <a:rPr lang="de" sz="1000">
                <a:solidFill>
                  <a:srgbClr val="999999"/>
                </a:solidFill>
                <a:latin typeface="Nunito"/>
                <a:ea typeface="Nunito"/>
                <a:cs typeface="Nunito"/>
                <a:sym typeface="Nunito"/>
              </a:rPr>
              <a:t> </a:t>
            </a:r>
            <a:endParaRPr sz="1000">
              <a:solidFill>
                <a:srgbClr val="999999"/>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Summary and Outlook</a:t>
            </a:r>
            <a:endParaRPr/>
          </a:p>
        </p:txBody>
      </p:sp>
      <p:sp>
        <p:nvSpPr>
          <p:cNvPr id="461" name="Google Shape;461;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de">
                <a:solidFill>
                  <a:srgbClr val="424242"/>
                </a:solidFill>
              </a:rPr>
              <a:t>Conclusion</a:t>
            </a:r>
            <a:r>
              <a:rPr lang="de">
                <a:solidFill>
                  <a:srgbClr val="424242"/>
                </a:solidFill>
              </a:rPr>
              <a:t>:</a:t>
            </a:r>
            <a:endParaRPr>
              <a:solidFill>
                <a:srgbClr val="424242"/>
              </a:solidFill>
            </a:endParaRPr>
          </a:p>
          <a:p>
            <a:pPr indent="-292576" lvl="0" marL="457200" rtl="0" algn="l">
              <a:spcBef>
                <a:spcPts val="1200"/>
              </a:spcBef>
              <a:spcAft>
                <a:spcPts val="0"/>
              </a:spcAft>
              <a:buClr>
                <a:srgbClr val="424242"/>
              </a:buClr>
              <a:buSzPct val="100000"/>
              <a:buChar char="●"/>
            </a:pPr>
            <a:r>
              <a:rPr lang="de">
                <a:solidFill>
                  <a:srgbClr val="424242"/>
                </a:solidFill>
              </a:rPr>
              <a:t>this combination of parameters can lead to a containment of the disease</a:t>
            </a:r>
            <a:endParaRPr>
              <a:solidFill>
                <a:srgbClr val="424242"/>
              </a:solidFill>
            </a:endParaRPr>
          </a:p>
          <a:p>
            <a:pPr indent="-292576" lvl="0" marL="457200" rtl="0" algn="l">
              <a:spcBef>
                <a:spcPts val="0"/>
              </a:spcBef>
              <a:spcAft>
                <a:spcPts val="0"/>
              </a:spcAft>
              <a:buClr>
                <a:srgbClr val="424242"/>
              </a:buClr>
              <a:buSzPct val="100000"/>
              <a:buChar char="●"/>
            </a:pPr>
            <a:r>
              <a:rPr lang="de">
                <a:solidFill>
                  <a:srgbClr val="424242"/>
                </a:solidFill>
              </a:rPr>
              <a:t>self-isolation leads to a decline in infections</a:t>
            </a:r>
            <a:endParaRPr>
              <a:solidFill>
                <a:srgbClr val="424242"/>
              </a:solidFill>
            </a:endParaRPr>
          </a:p>
          <a:p>
            <a:pPr indent="-292576" lvl="0" marL="457200" rtl="0" algn="l">
              <a:spcBef>
                <a:spcPts val="0"/>
              </a:spcBef>
              <a:spcAft>
                <a:spcPts val="0"/>
              </a:spcAft>
              <a:buClr>
                <a:srgbClr val="424242"/>
              </a:buClr>
              <a:buSzPct val="100000"/>
              <a:buChar char="●"/>
            </a:pPr>
            <a:r>
              <a:rPr lang="de">
                <a:solidFill>
                  <a:srgbClr val="424242"/>
                </a:solidFill>
              </a:rPr>
              <a:t>we think our model can be used to deepen the understanding how information influences </a:t>
            </a:r>
            <a:br>
              <a:rPr lang="de">
                <a:solidFill>
                  <a:srgbClr val="424242"/>
                </a:solidFill>
              </a:rPr>
            </a:br>
            <a:r>
              <a:rPr lang="de">
                <a:solidFill>
                  <a:srgbClr val="424242"/>
                </a:solidFill>
              </a:rPr>
              <a:t>infection patterns</a:t>
            </a:r>
            <a:endParaRPr>
              <a:solidFill>
                <a:srgbClr val="424242"/>
              </a:solidFill>
            </a:endParaRPr>
          </a:p>
          <a:p>
            <a:pPr indent="0" lvl="0" marL="0" rtl="0" algn="l">
              <a:spcBef>
                <a:spcPts val="1200"/>
              </a:spcBef>
              <a:spcAft>
                <a:spcPts val="0"/>
              </a:spcAft>
              <a:buNone/>
            </a:pPr>
            <a:r>
              <a:rPr b="1" lang="de"/>
              <a:t>Enhancing the model with influencing factors like:</a:t>
            </a:r>
            <a:r>
              <a:rPr lang="de"/>
              <a:t> </a:t>
            </a:r>
            <a:endParaRPr/>
          </a:p>
          <a:p>
            <a:pPr indent="-292576" lvl="0" marL="457200" rtl="0" algn="l">
              <a:spcBef>
                <a:spcPts val="1200"/>
              </a:spcBef>
              <a:spcAft>
                <a:spcPts val="0"/>
              </a:spcAft>
              <a:buSzPct val="100000"/>
              <a:buChar char="●"/>
            </a:pPr>
            <a:r>
              <a:rPr lang="de"/>
              <a:t>certain nodes dispersing </a:t>
            </a:r>
            <a:r>
              <a:rPr b="1" lang="de"/>
              <a:t>higher quality </a:t>
            </a:r>
            <a:r>
              <a:rPr lang="de"/>
              <a:t>information (influencers) </a:t>
            </a:r>
            <a:endParaRPr/>
          </a:p>
          <a:p>
            <a:pPr indent="-292576" lvl="0" marL="457200" rtl="0" algn="l">
              <a:spcBef>
                <a:spcPts val="0"/>
              </a:spcBef>
              <a:spcAft>
                <a:spcPts val="0"/>
              </a:spcAft>
              <a:buSzPct val="100000"/>
              <a:buChar char="●"/>
            </a:pPr>
            <a:r>
              <a:rPr lang="de"/>
              <a:t>clusters dispersing </a:t>
            </a:r>
            <a:r>
              <a:rPr b="1" lang="de"/>
              <a:t>dis- or misinformation</a:t>
            </a:r>
            <a:r>
              <a:rPr lang="de"/>
              <a:t> (anti-vaxxers e.g.)</a:t>
            </a:r>
            <a:endParaRPr/>
          </a:p>
          <a:p>
            <a:pPr indent="-292576" lvl="0" marL="457200" rtl="0" algn="l">
              <a:spcBef>
                <a:spcPts val="0"/>
              </a:spcBef>
              <a:spcAft>
                <a:spcPts val="0"/>
              </a:spcAft>
              <a:buSzPct val="100000"/>
              <a:buChar char="●"/>
            </a:pPr>
            <a:r>
              <a:rPr lang="de"/>
              <a:t>clusters of people </a:t>
            </a:r>
            <a:r>
              <a:rPr b="1" lang="de"/>
              <a:t>ignoring information </a:t>
            </a:r>
            <a:r>
              <a:rPr lang="de"/>
              <a:t>(blunters</a:t>
            </a:r>
            <a:r>
              <a:rPr baseline="30000" lang="de"/>
              <a:t>1</a:t>
            </a:r>
            <a:r>
              <a:rPr lang="de"/>
              <a:t>)</a:t>
            </a:r>
            <a:endParaRPr/>
          </a:p>
          <a:p>
            <a:pPr indent="-292576" lvl="0" marL="457200" rtl="0" algn="l">
              <a:spcBef>
                <a:spcPts val="0"/>
              </a:spcBef>
              <a:spcAft>
                <a:spcPts val="0"/>
              </a:spcAft>
              <a:buSzPct val="100000"/>
              <a:buChar char="●"/>
            </a:pPr>
            <a:r>
              <a:rPr lang="de"/>
              <a:t>disseminating information prior to infection (pre-bunking)</a:t>
            </a:r>
            <a:endParaRPr/>
          </a:p>
          <a:p>
            <a:pPr indent="0" lvl="0" marL="0" rtl="0" algn="l">
              <a:spcBef>
                <a:spcPts val="1200"/>
              </a:spcBef>
              <a:spcAft>
                <a:spcPts val="1200"/>
              </a:spcAft>
              <a:buNone/>
            </a:pPr>
            <a:r>
              <a:t/>
            </a:r>
            <a:endParaRPr/>
          </a:p>
        </p:txBody>
      </p:sp>
      <p:sp>
        <p:nvSpPr>
          <p:cNvPr id="462" name="Google Shape;462;p36"/>
          <p:cNvSpPr txBox="1"/>
          <p:nvPr/>
        </p:nvSpPr>
        <p:spPr>
          <a:xfrm>
            <a:off x="5891050" y="423915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aseline="30000" lang="de" sz="700">
                <a:solidFill>
                  <a:schemeClr val="dk2"/>
                </a:solidFill>
                <a:latin typeface="Nunito"/>
                <a:ea typeface="Nunito"/>
                <a:cs typeface="Nunito"/>
                <a:sym typeface="Nunito"/>
              </a:rPr>
              <a:t>1</a:t>
            </a:r>
            <a:r>
              <a:rPr lang="de" sz="700">
                <a:solidFill>
                  <a:schemeClr val="dk2"/>
                </a:solidFill>
                <a:latin typeface="Nunito"/>
                <a:ea typeface="Nunito"/>
                <a:cs typeface="Nunito"/>
                <a:sym typeface="Nunito"/>
              </a:rPr>
              <a:t> The Psychology of Pandemics — Steven Taylor</a:t>
            </a:r>
            <a:endParaRPr/>
          </a:p>
        </p:txBody>
      </p:sp>
      <p:sp>
        <p:nvSpPr>
          <p:cNvPr id="463" name="Google Shape;463;p36"/>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lang="de" sz="1000">
                <a:solidFill>
                  <a:srgbClr val="999999"/>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a:t>
            </a:r>
            <a:r>
              <a:rPr b="1" lang="de" sz="1000">
                <a:solidFill>
                  <a:schemeClr val="accent1"/>
                </a:solidFill>
                <a:latin typeface="Nunito"/>
                <a:ea typeface="Nunito"/>
                <a:cs typeface="Nunito"/>
                <a:sym typeface="Nunito"/>
              </a:rPr>
              <a:t>Summary and Outlook</a:t>
            </a:r>
            <a:r>
              <a:rPr lang="de" sz="1000">
                <a:solidFill>
                  <a:srgbClr val="999999"/>
                </a:solidFill>
                <a:latin typeface="Nunito"/>
                <a:ea typeface="Nunito"/>
                <a:cs typeface="Nunito"/>
                <a:sym typeface="Nunito"/>
              </a:rPr>
              <a:t> </a:t>
            </a:r>
            <a:endParaRPr sz="1000">
              <a:solidFill>
                <a:srgbClr val="999999"/>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sz="3200">
                <a:solidFill>
                  <a:schemeClr val="accent1"/>
                </a:solidFill>
              </a:rPr>
              <a:t>Thank you for your attention!</a:t>
            </a:r>
            <a:br>
              <a:rPr lang="de" sz="3200">
                <a:solidFill>
                  <a:schemeClr val="accent1"/>
                </a:solidFill>
              </a:rPr>
            </a:br>
            <a:r>
              <a:rPr lang="de" sz="3200">
                <a:solidFill>
                  <a:schemeClr val="accent1"/>
                </a:solidFill>
              </a:rPr>
              <a:t>Any Questions?</a:t>
            </a:r>
            <a:endParaRPr/>
          </a:p>
        </p:txBody>
      </p:sp>
      <p:sp>
        <p:nvSpPr>
          <p:cNvPr id="469" name="Google Shape;469;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solidFill>
                  <a:srgbClr val="999999"/>
                </a:solidFill>
              </a:rPr>
              <a:t>Conclusion:</a:t>
            </a:r>
            <a:endParaRPr>
              <a:solidFill>
                <a:srgbClr val="999999"/>
              </a:solidFill>
            </a:endParaRPr>
          </a:p>
          <a:p>
            <a:pPr indent="-311150" lvl="0" marL="457200" rtl="0" algn="l">
              <a:spcBef>
                <a:spcPts val="1200"/>
              </a:spcBef>
              <a:spcAft>
                <a:spcPts val="0"/>
              </a:spcAft>
              <a:buClr>
                <a:srgbClr val="999999"/>
              </a:buClr>
              <a:buSzPts val="1300"/>
              <a:buChar char="●"/>
            </a:pPr>
            <a:r>
              <a:rPr lang="de">
                <a:solidFill>
                  <a:srgbClr val="999999"/>
                </a:solidFill>
              </a:rPr>
              <a:t>this combination of parameters can lead to a containment of the disease</a:t>
            </a:r>
            <a:endParaRPr>
              <a:solidFill>
                <a:srgbClr val="999999"/>
              </a:solidFill>
            </a:endParaRPr>
          </a:p>
          <a:p>
            <a:pPr indent="-311150" lvl="0" marL="457200" rtl="0" algn="l">
              <a:spcBef>
                <a:spcPts val="0"/>
              </a:spcBef>
              <a:spcAft>
                <a:spcPts val="0"/>
              </a:spcAft>
              <a:buClr>
                <a:srgbClr val="999999"/>
              </a:buClr>
              <a:buSzPts val="1300"/>
              <a:buChar char="●"/>
            </a:pPr>
            <a:r>
              <a:rPr lang="de">
                <a:solidFill>
                  <a:srgbClr val="999999"/>
                </a:solidFill>
              </a:rPr>
              <a:t>self-isolation leads to a decline in infections</a:t>
            </a:r>
            <a:endParaRPr>
              <a:solidFill>
                <a:srgbClr val="999999"/>
              </a:solidFill>
            </a:endParaRPr>
          </a:p>
          <a:p>
            <a:pPr indent="0" lvl="0" marL="0" rtl="0" algn="l">
              <a:spcBef>
                <a:spcPts val="1200"/>
              </a:spcBef>
              <a:spcAft>
                <a:spcPts val="0"/>
              </a:spcAft>
              <a:buNone/>
            </a:pPr>
            <a:r>
              <a:rPr lang="de">
                <a:solidFill>
                  <a:srgbClr val="999999"/>
                </a:solidFill>
              </a:rPr>
              <a:t>Enhancing the model with influencing factors like: </a:t>
            </a:r>
            <a:endParaRPr>
              <a:solidFill>
                <a:srgbClr val="999999"/>
              </a:solidFill>
            </a:endParaRPr>
          </a:p>
          <a:p>
            <a:pPr indent="-311150" lvl="0" marL="457200" rtl="0" algn="l">
              <a:spcBef>
                <a:spcPts val="1200"/>
              </a:spcBef>
              <a:spcAft>
                <a:spcPts val="0"/>
              </a:spcAft>
              <a:buClr>
                <a:srgbClr val="999999"/>
              </a:buClr>
              <a:buSzPts val="1300"/>
              <a:buChar char="●"/>
            </a:pPr>
            <a:r>
              <a:rPr lang="de">
                <a:solidFill>
                  <a:srgbClr val="999999"/>
                </a:solidFill>
              </a:rPr>
              <a:t>certain nodes dispersing higher quality information (influencers) </a:t>
            </a:r>
            <a:endParaRPr>
              <a:solidFill>
                <a:srgbClr val="999999"/>
              </a:solidFill>
            </a:endParaRPr>
          </a:p>
          <a:p>
            <a:pPr indent="-311150" lvl="0" marL="457200" rtl="0" algn="l">
              <a:spcBef>
                <a:spcPts val="0"/>
              </a:spcBef>
              <a:spcAft>
                <a:spcPts val="0"/>
              </a:spcAft>
              <a:buClr>
                <a:srgbClr val="999999"/>
              </a:buClr>
              <a:buSzPts val="1300"/>
              <a:buChar char="●"/>
            </a:pPr>
            <a:r>
              <a:rPr lang="de">
                <a:solidFill>
                  <a:srgbClr val="999999"/>
                </a:solidFill>
              </a:rPr>
              <a:t>clusters dispersing dis- or misinformation (anti-vaxxers e.g.)</a:t>
            </a:r>
            <a:endParaRPr>
              <a:solidFill>
                <a:srgbClr val="999999"/>
              </a:solidFill>
            </a:endParaRPr>
          </a:p>
          <a:p>
            <a:pPr indent="-311150" lvl="0" marL="457200" rtl="0" algn="l">
              <a:spcBef>
                <a:spcPts val="0"/>
              </a:spcBef>
              <a:spcAft>
                <a:spcPts val="0"/>
              </a:spcAft>
              <a:buClr>
                <a:srgbClr val="999999"/>
              </a:buClr>
              <a:buSzPts val="1300"/>
              <a:buChar char="●"/>
            </a:pPr>
            <a:r>
              <a:rPr lang="de">
                <a:solidFill>
                  <a:srgbClr val="999999"/>
                </a:solidFill>
              </a:rPr>
              <a:t>clusters of people ignoring information (blunters</a:t>
            </a:r>
            <a:r>
              <a:rPr baseline="30000" lang="de">
                <a:solidFill>
                  <a:srgbClr val="999999"/>
                </a:solidFill>
              </a:rPr>
              <a:t>1</a:t>
            </a:r>
            <a:r>
              <a:rPr lang="de">
                <a:solidFill>
                  <a:srgbClr val="999999"/>
                </a:solidFill>
              </a:rPr>
              <a:t>)</a:t>
            </a:r>
            <a:endParaRPr>
              <a:solidFill>
                <a:srgbClr val="999999"/>
              </a:solidFill>
            </a:endParaRPr>
          </a:p>
          <a:p>
            <a:pPr indent="-311150" lvl="0" marL="457200" rtl="0" algn="l">
              <a:spcBef>
                <a:spcPts val="0"/>
              </a:spcBef>
              <a:spcAft>
                <a:spcPts val="0"/>
              </a:spcAft>
              <a:buClr>
                <a:srgbClr val="999999"/>
              </a:buClr>
              <a:buSzPts val="1300"/>
              <a:buChar char="●"/>
            </a:pPr>
            <a:r>
              <a:rPr lang="de">
                <a:solidFill>
                  <a:srgbClr val="999999"/>
                </a:solidFill>
              </a:rPr>
              <a:t>disseminating information prior to infection (pre-bunking)</a:t>
            </a:r>
            <a:endParaRPr>
              <a:solidFill>
                <a:srgbClr val="999999"/>
              </a:solidFill>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Extra Slides</a:t>
            </a:r>
            <a:endParaRPr/>
          </a:p>
        </p:txBody>
      </p:sp>
      <p:sp>
        <p:nvSpPr>
          <p:cNvPr id="475" name="Google Shape;475;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9"/>
          <p:cNvSpPr txBox="1"/>
          <p:nvPr/>
        </p:nvSpPr>
        <p:spPr>
          <a:xfrm>
            <a:off x="432150" y="4245875"/>
            <a:ext cx="84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8: </a:t>
            </a:r>
            <a:r>
              <a:rPr lang="de" sz="1000">
                <a:latin typeface="Nunito"/>
                <a:ea typeface="Nunito"/>
                <a:cs typeface="Nunito"/>
                <a:sym typeface="Nunito"/>
              </a:rPr>
              <a:t>Simplifications in the model (correlations between neighbors are not respected) lead to both a larger and faster epidemic outbreak compared to a Monte Carlo simulation. The example shown here is a chain of three people with the first one being infected.</a:t>
            </a:r>
            <a:br>
              <a:rPr lang="de" sz="1000">
                <a:latin typeface="Nunito"/>
                <a:ea typeface="Nunito"/>
                <a:cs typeface="Nunito"/>
                <a:sym typeface="Nunito"/>
              </a:rPr>
            </a:br>
            <a:r>
              <a:rPr lang="de" sz="1000">
                <a:latin typeface="Nunito"/>
                <a:ea typeface="Nunito"/>
                <a:cs typeface="Nunito"/>
                <a:sym typeface="Nunito"/>
              </a:rPr>
              <a:t>Blue (dashed) line: assumptions used in the model. Green (solid) line: actual expected behaviour, which corresponds to a Monte Carlo simulation.</a:t>
            </a:r>
            <a:endParaRPr sz="1000">
              <a:latin typeface="Nunito"/>
              <a:ea typeface="Nunito"/>
              <a:cs typeface="Nunito"/>
              <a:sym typeface="Nunito"/>
            </a:endParaRPr>
          </a:p>
        </p:txBody>
      </p:sp>
      <p:pic>
        <p:nvPicPr>
          <p:cNvPr id="481" name="Google Shape;481;p39"/>
          <p:cNvPicPr preferRelativeResize="0"/>
          <p:nvPr/>
        </p:nvPicPr>
        <p:blipFill>
          <a:blip r:embed="rId3">
            <a:alphaModFix/>
          </a:blip>
          <a:stretch>
            <a:fillRect/>
          </a:stretch>
        </p:blipFill>
        <p:spPr>
          <a:xfrm>
            <a:off x="1706563" y="180000"/>
            <a:ext cx="5730865" cy="4093475"/>
          </a:xfrm>
          <a:prstGeom prst="rect">
            <a:avLst/>
          </a:prstGeom>
          <a:noFill/>
          <a:ln>
            <a:noFill/>
          </a:ln>
        </p:spPr>
      </p:pic>
      <p:sp>
        <p:nvSpPr>
          <p:cNvPr id="482" name="Google Shape;482;p39"/>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0"/>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txBox="1"/>
          <p:nvPr/>
        </p:nvSpPr>
        <p:spPr>
          <a:xfrm>
            <a:off x="553650" y="4062525"/>
            <a:ext cx="796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9: </a:t>
            </a:r>
            <a:r>
              <a:rPr lang="de" sz="1000">
                <a:latin typeface="Nunito"/>
                <a:ea typeface="Nunito"/>
                <a:cs typeface="Nunito"/>
                <a:sym typeface="Nunito"/>
              </a:rPr>
              <a:t>Movement speed for a 1D chain of people. At t = 0 only the individual at x = 0 is infected. The figure shows the infected people at different time stamps (t = 250, 500, 750, 1000) with linestyles: (mixed, dashed, dotted, solid). Blue: Our model. Cyan: A restricted model where infections can only travel from left to right. Purple: A Monte Carlo Simulation with 1000 passes. β = 0.06, γ = 0. It can be seen that our model leads to a much faster spread than the Monte Carlo Method.</a:t>
            </a:r>
            <a:endParaRPr sz="1000">
              <a:latin typeface="Nunito"/>
              <a:ea typeface="Nunito"/>
              <a:cs typeface="Nunito"/>
              <a:sym typeface="Nunito"/>
            </a:endParaRPr>
          </a:p>
        </p:txBody>
      </p:sp>
      <p:pic>
        <p:nvPicPr>
          <p:cNvPr id="489" name="Google Shape;489;p40"/>
          <p:cNvPicPr preferRelativeResize="0"/>
          <p:nvPr/>
        </p:nvPicPr>
        <p:blipFill>
          <a:blip r:embed="rId3">
            <a:alphaModFix/>
          </a:blip>
          <a:stretch>
            <a:fillRect/>
          </a:stretch>
        </p:blipFill>
        <p:spPr>
          <a:xfrm>
            <a:off x="1761000" y="152400"/>
            <a:ext cx="5315101" cy="3986326"/>
          </a:xfrm>
          <a:prstGeom prst="rect">
            <a:avLst/>
          </a:prstGeom>
          <a:noFill/>
          <a:ln>
            <a:noFill/>
          </a:ln>
        </p:spPr>
      </p:pic>
      <p:sp>
        <p:nvSpPr>
          <p:cNvPr id="490" name="Google Shape;490;p40"/>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1"/>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txBox="1"/>
          <p:nvPr/>
        </p:nvSpPr>
        <p:spPr>
          <a:xfrm>
            <a:off x="553650" y="3986325"/>
            <a:ext cx="7965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10: </a:t>
            </a:r>
            <a:r>
              <a:rPr lang="de" sz="1000">
                <a:latin typeface="Nunito"/>
                <a:ea typeface="Nunito"/>
                <a:cs typeface="Nunito"/>
                <a:sym typeface="Nunito"/>
              </a:rPr>
              <a:t>Movement speed for a 1D chain of people. At t = 0 only the individual at x = 0 is infected. The figure shows the infected people at different time stamps (t = 250, 500, 750, 1000) with linestyles: (mixed, dashed, dotted, solid). Blue: Our model. Cyan: A restricted model where infections can only travel from left to right. Purple: A Monte Carlo Simulation with 1000 passes. β = 0.06, γ = 0.001. </a:t>
            </a:r>
            <a:r>
              <a:rPr lang="de" sz="1000">
                <a:latin typeface="Nunito"/>
                <a:ea typeface="Nunito"/>
                <a:cs typeface="Nunito"/>
                <a:sym typeface="Nunito"/>
              </a:rPr>
              <a:t>It can be seen that our model leads to a much faster spread than the Monte Carlo Method. The recovery does not limit the speed of the spread but it can heavily reduce the reach of the spread as there is always a chance of the infection not being passed on.</a:t>
            </a:r>
            <a:endParaRPr sz="1000">
              <a:latin typeface="Nunito"/>
              <a:ea typeface="Nunito"/>
              <a:cs typeface="Nunito"/>
              <a:sym typeface="Nunito"/>
            </a:endParaRPr>
          </a:p>
        </p:txBody>
      </p:sp>
      <p:pic>
        <p:nvPicPr>
          <p:cNvPr id="497" name="Google Shape;497;p41"/>
          <p:cNvPicPr preferRelativeResize="0"/>
          <p:nvPr/>
        </p:nvPicPr>
        <p:blipFill>
          <a:blip r:embed="rId3">
            <a:alphaModFix/>
          </a:blip>
          <a:stretch>
            <a:fillRect/>
          </a:stretch>
        </p:blipFill>
        <p:spPr>
          <a:xfrm>
            <a:off x="1980342" y="180000"/>
            <a:ext cx="5111909" cy="3833926"/>
          </a:xfrm>
          <a:prstGeom prst="rect">
            <a:avLst/>
          </a:prstGeom>
          <a:noFill/>
          <a:ln>
            <a:noFill/>
          </a:ln>
        </p:spPr>
      </p:pic>
      <p:sp>
        <p:nvSpPr>
          <p:cNvPr id="498" name="Google Shape;498;p41"/>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Introduction</a:t>
            </a:r>
            <a:endParaRPr/>
          </a:p>
        </p:txBody>
      </p:sp>
      <p:sp>
        <p:nvSpPr>
          <p:cNvPr id="290" name="Google Shape;290;p15"/>
          <p:cNvSpPr txBox="1"/>
          <p:nvPr>
            <p:ph idx="1" type="body"/>
          </p:nvPr>
        </p:nvSpPr>
        <p:spPr>
          <a:xfrm>
            <a:off x="1303800" y="1990050"/>
            <a:ext cx="3268200" cy="25416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de"/>
              <a:t>Paper of choice:  </a:t>
            </a:r>
            <a:endParaRPr/>
          </a:p>
          <a:p>
            <a:pPr indent="-293211" lvl="1" marL="914400" rtl="0" algn="l">
              <a:spcBef>
                <a:spcPts val="0"/>
              </a:spcBef>
              <a:spcAft>
                <a:spcPts val="0"/>
              </a:spcAft>
              <a:buSzPct val="100000"/>
              <a:buChar char="○"/>
            </a:pPr>
            <a:r>
              <a:rPr b="1" lang="de"/>
              <a:t>Funk et al (2009)</a:t>
            </a:r>
            <a:r>
              <a:rPr lang="de"/>
              <a:t>: </a:t>
            </a:r>
            <a:r>
              <a:rPr lang="de"/>
              <a:t>The spread of awareness and its impact on epidemic outbreaks</a:t>
            </a:r>
            <a:endParaRPr/>
          </a:p>
          <a:p>
            <a:pPr indent="0" lvl="0" marL="914400" rtl="0" algn="l">
              <a:spcBef>
                <a:spcPts val="1200"/>
              </a:spcBef>
              <a:spcAft>
                <a:spcPts val="0"/>
              </a:spcAft>
              <a:buNone/>
            </a:pPr>
            <a:r>
              <a:t/>
            </a:r>
            <a:endParaRPr/>
          </a:p>
          <a:p>
            <a:pPr indent="-304958" lvl="0" marL="457200" rtl="0" algn="l">
              <a:spcBef>
                <a:spcPts val="1200"/>
              </a:spcBef>
              <a:spcAft>
                <a:spcPts val="0"/>
              </a:spcAft>
              <a:buSzPct val="100000"/>
              <a:buChar char="●"/>
            </a:pPr>
            <a:r>
              <a:rPr lang="de"/>
              <a:t>Two aspects of epidemic spread: </a:t>
            </a:r>
            <a:r>
              <a:rPr b="1" lang="de"/>
              <a:t>information</a:t>
            </a:r>
            <a:r>
              <a:rPr lang="de"/>
              <a:t> and </a:t>
            </a:r>
            <a:r>
              <a:rPr b="1" lang="de"/>
              <a:t>illness</a:t>
            </a:r>
            <a:endParaRPr b="1"/>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de"/>
              <a:t>Research: Influence of awareness on epidemic spreading</a:t>
            </a:r>
            <a:endParaRPr/>
          </a:p>
        </p:txBody>
      </p:sp>
      <p:sp>
        <p:nvSpPr>
          <p:cNvPr id="291" name="Google Shape;291;p15"/>
          <p:cNvSpPr txBox="1"/>
          <p:nvPr/>
        </p:nvSpPr>
        <p:spPr>
          <a:xfrm>
            <a:off x="0" y="4167025"/>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92" name="Google Shape;292;p15"/>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solidFill>
                  <a:schemeClr val="accent1"/>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The Model	      	     </a:t>
            </a:r>
            <a:r>
              <a:rPr lang="de" sz="1000">
                <a:solidFill>
                  <a:srgbClr val="999999"/>
                </a:solidFill>
                <a:latin typeface="Nunito"/>
                <a:ea typeface="Nunito"/>
                <a:cs typeface="Nunito"/>
                <a:sym typeface="Nunito"/>
              </a:rPr>
              <a:t>Results 	        	 Limitations</a:t>
            </a:r>
            <a:r>
              <a:rPr lang="de" sz="1000">
                <a:solidFill>
                  <a:srgbClr val="999999"/>
                </a:solidFill>
                <a:latin typeface="Nunito"/>
                <a:ea typeface="Nunito"/>
                <a:cs typeface="Nunito"/>
                <a:sym typeface="Nunito"/>
              </a:rPr>
              <a:t> 	       	   Summary and Outlook </a:t>
            </a:r>
            <a:endParaRPr sz="1000">
              <a:solidFill>
                <a:srgbClr val="999999"/>
              </a:solidFill>
              <a:latin typeface="Nunito"/>
              <a:ea typeface="Nunito"/>
              <a:cs typeface="Nunito"/>
              <a:sym typeface="Nunito"/>
            </a:endParaRPr>
          </a:p>
        </p:txBody>
      </p:sp>
      <p:pic>
        <p:nvPicPr>
          <p:cNvPr id="293" name="Google Shape;293;p15"/>
          <p:cNvPicPr preferRelativeResize="0"/>
          <p:nvPr/>
        </p:nvPicPr>
        <p:blipFill>
          <a:blip r:embed="rId3">
            <a:alphaModFix/>
          </a:blip>
          <a:stretch>
            <a:fillRect/>
          </a:stretch>
        </p:blipFill>
        <p:spPr>
          <a:xfrm>
            <a:off x="4825275" y="859725"/>
            <a:ext cx="4039950" cy="2935050"/>
          </a:xfrm>
          <a:prstGeom prst="rect">
            <a:avLst/>
          </a:prstGeom>
          <a:noFill/>
          <a:ln>
            <a:noFill/>
          </a:ln>
        </p:spPr>
      </p:pic>
      <p:pic>
        <p:nvPicPr>
          <p:cNvPr id="294" name="Google Shape;294;p15"/>
          <p:cNvPicPr preferRelativeResize="0"/>
          <p:nvPr/>
        </p:nvPicPr>
        <p:blipFill>
          <a:blip r:embed="rId4">
            <a:alphaModFix/>
          </a:blip>
          <a:stretch>
            <a:fillRect/>
          </a:stretch>
        </p:blipFill>
        <p:spPr>
          <a:xfrm>
            <a:off x="6469150" y="2574500"/>
            <a:ext cx="2164200" cy="1504750"/>
          </a:xfrm>
          <a:prstGeom prst="rect">
            <a:avLst/>
          </a:prstGeom>
          <a:noFill/>
          <a:ln>
            <a:noFill/>
          </a:ln>
        </p:spPr>
      </p:pic>
      <p:sp>
        <p:nvSpPr>
          <p:cNvPr id="295" name="Google Shape;295;p15"/>
          <p:cNvSpPr txBox="1"/>
          <p:nvPr/>
        </p:nvSpPr>
        <p:spPr>
          <a:xfrm>
            <a:off x="6541950" y="4020775"/>
            <a:ext cx="2493600" cy="69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de" sz="800">
                <a:latin typeface="Nunito"/>
                <a:ea typeface="Nunito"/>
                <a:cs typeface="Nunito"/>
                <a:sym typeface="Nunito"/>
              </a:rPr>
              <a:t>Fig. 1. </a:t>
            </a:r>
            <a:r>
              <a:rPr lang="de" sz="800">
                <a:latin typeface="Nunito"/>
                <a:ea typeface="Nunito"/>
                <a:cs typeface="Nunito"/>
                <a:sym typeface="Nunito"/>
              </a:rPr>
              <a:t>Awareness </a:t>
            </a:r>
            <a:r>
              <a:rPr i="1" lang="de" sz="800">
                <a:latin typeface="Nunito"/>
                <a:ea typeface="Nunito"/>
                <a:cs typeface="Nunito"/>
                <a:sym typeface="Nunito"/>
              </a:rPr>
              <a:t>g</a:t>
            </a:r>
            <a:r>
              <a:rPr lang="de" sz="800">
                <a:latin typeface="Nunito"/>
                <a:ea typeface="Nunito"/>
                <a:cs typeface="Nunito"/>
                <a:sym typeface="Nunito"/>
              </a:rPr>
              <a:t>(ρ,</a:t>
            </a:r>
            <a:r>
              <a:rPr i="1" lang="de" sz="800">
                <a:latin typeface="Nunito"/>
                <a:ea typeface="Nunito"/>
                <a:cs typeface="Nunito"/>
                <a:sym typeface="Nunito"/>
              </a:rPr>
              <a:t>t</a:t>
            </a:r>
            <a:r>
              <a:rPr lang="de" sz="800">
                <a:latin typeface="Nunito"/>
                <a:ea typeface="Nunito"/>
                <a:cs typeface="Nunito"/>
                <a:sym typeface="Nunito"/>
              </a:rPr>
              <a:t>) in the well-mixed population as a function of time for a given ρ &lt; 1 if information is not replenished by the presence of the disease</a:t>
            </a:r>
            <a:r>
              <a:rPr lang="de" sz="900">
                <a:solidFill>
                  <a:srgbClr val="424242"/>
                </a:solidFill>
                <a:latin typeface="Roboto"/>
                <a:ea typeface="Roboto"/>
                <a:cs typeface="Roboto"/>
                <a:sym typeface="Roboto"/>
              </a:rPr>
              <a:t>.</a:t>
            </a:r>
            <a:endParaRPr sz="1100">
              <a:solidFill>
                <a:srgbClr val="424242"/>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42"/>
          <p:cNvPicPr preferRelativeResize="0"/>
          <p:nvPr/>
        </p:nvPicPr>
        <p:blipFill>
          <a:blip r:embed="rId3">
            <a:alphaModFix/>
          </a:blip>
          <a:stretch>
            <a:fillRect/>
          </a:stretch>
        </p:blipFill>
        <p:spPr>
          <a:xfrm>
            <a:off x="180000" y="180000"/>
            <a:ext cx="8784000" cy="4181834"/>
          </a:xfrm>
          <a:prstGeom prst="rect">
            <a:avLst/>
          </a:prstGeom>
          <a:noFill/>
          <a:ln>
            <a:noFill/>
          </a:ln>
        </p:spPr>
      </p:pic>
      <p:sp>
        <p:nvSpPr>
          <p:cNvPr id="505" name="Google Shape;505;p42"/>
          <p:cNvSpPr txBox="1"/>
          <p:nvPr/>
        </p:nvSpPr>
        <p:spPr>
          <a:xfrm>
            <a:off x="432150" y="4398275"/>
            <a:ext cx="82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11: </a:t>
            </a:r>
            <a:r>
              <a:rPr lang="de" sz="1000">
                <a:latin typeface="Nunito"/>
                <a:ea typeface="Nunito"/>
                <a:cs typeface="Nunito"/>
                <a:sym typeface="Nunito"/>
              </a:rPr>
              <a:t>Comparison for an outbreak with and without awareness.</a:t>
            </a:r>
            <a:endParaRPr sz="1000">
              <a:latin typeface="Nunito"/>
              <a:ea typeface="Nunito"/>
              <a:cs typeface="Nunito"/>
              <a:sym typeface="Nunito"/>
            </a:endParaRPr>
          </a:p>
        </p:txBody>
      </p:sp>
      <p:sp>
        <p:nvSpPr>
          <p:cNvPr id="506" name="Google Shape;506;p42"/>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3"/>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43"/>
          <p:cNvPicPr preferRelativeResize="0"/>
          <p:nvPr/>
        </p:nvPicPr>
        <p:blipFill>
          <a:blip r:embed="rId3">
            <a:alphaModFix/>
          </a:blip>
          <a:stretch>
            <a:fillRect/>
          </a:stretch>
        </p:blipFill>
        <p:spPr>
          <a:xfrm>
            <a:off x="180000" y="180000"/>
            <a:ext cx="8784000" cy="4181834"/>
          </a:xfrm>
          <a:prstGeom prst="rect">
            <a:avLst/>
          </a:prstGeom>
          <a:noFill/>
          <a:ln>
            <a:noFill/>
          </a:ln>
        </p:spPr>
      </p:pic>
      <p:sp>
        <p:nvSpPr>
          <p:cNvPr id="513" name="Google Shape;513;p43"/>
          <p:cNvSpPr txBox="1"/>
          <p:nvPr/>
        </p:nvSpPr>
        <p:spPr>
          <a:xfrm>
            <a:off x="432150" y="4398275"/>
            <a:ext cx="827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12: </a:t>
            </a:r>
            <a:r>
              <a:rPr lang="de" sz="1000">
                <a:latin typeface="Nunito"/>
                <a:ea typeface="Nunito"/>
                <a:cs typeface="Nunito"/>
                <a:sym typeface="Nunito"/>
              </a:rPr>
              <a:t>The outbreak is contained even though the awareness has faded if the number of recovered people is above the threshold of 1 - 1/R₀ (= 75 % in this example).</a:t>
            </a:r>
            <a:endParaRPr sz="1000">
              <a:latin typeface="Nunito"/>
              <a:ea typeface="Nunito"/>
              <a:cs typeface="Nunito"/>
              <a:sym typeface="Nunito"/>
            </a:endParaRPr>
          </a:p>
        </p:txBody>
      </p:sp>
      <p:sp>
        <p:nvSpPr>
          <p:cNvPr id="514" name="Google Shape;514;p43"/>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4"/>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nvSpPr>
        <p:spPr>
          <a:xfrm>
            <a:off x="432150" y="4398275"/>
            <a:ext cx="827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13: </a:t>
            </a:r>
            <a:r>
              <a:rPr lang="de" sz="1000">
                <a:latin typeface="Nunito"/>
                <a:ea typeface="Nunito"/>
                <a:cs typeface="Nunito"/>
                <a:sym typeface="Nunito"/>
              </a:rPr>
              <a:t>The outbreak is contained for a long time by awareness present in the susceptible population even if the the threshold of 1 - 1/R₀ recovered people (= 75 % in this example) has not been reached.</a:t>
            </a:r>
            <a:endParaRPr sz="1000">
              <a:latin typeface="Nunito"/>
              <a:ea typeface="Nunito"/>
              <a:cs typeface="Nunito"/>
              <a:sym typeface="Nunito"/>
            </a:endParaRPr>
          </a:p>
        </p:txBody>
      </p:sp>
      <p:pic>
        <p:nvPicPr>
          <p:cNvPr id="521" name="Google Shape;521;p44"/>
          <p:cNvPicPr preferRelativeResize="0"/>
          <p:nvPr/>
        </p:nvPicPr>
        <p:blipFill>
          <a:blip r:embed="rId3">
            <a:alphaModFix/>
          </a:blip>
          <a:stretch>
            <a:fillRect/>
          </a:stretch>
        </p:blipFill>
        <p:spPr>
          <a:xfrm>
            <a:off x="180000" y="152400"/>
            <a:ext cx="8811602" cy="4194974"/>
          </a:xfrm>
          <a:prstGeom prst="rect">
            <a:avLst/>
          </a:prstGeom>
          <a:noFill/>
          <a:ln>
            <a:noFill/>
          </a:ln>
        </p:spPr>
      </p:pic>
      <p:sp>
        <p:nvSpPr>
          <p:cNvPr id="522" name="Google Shape;522;p44"/>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txBox="1"/>
          <p:nvPr/>
        </p:nvSpPr>
        <p:spPr>
          <a:xfrm>
            <a:off x="432150" y="4398275"/>
            <a:ext cx="827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14: </a:t>
            </a:r>
            <a:r>
              <a:rPr lang="de" sz="1000">
                <a:latin typeface="Nunito"/>
                <a:ea typeface="Nunito"/>
                <a:cs typeface="Nunito"/>
                <a:sym typeface="Nunito"/>
              </a:rPr>
              <a:t>If the awareness suddenly drops, a second wave is possible </a:t>
            </a:r>
            <a:r>
              <a:rPr lang="de" sz="1000">
                <a:latin typeface="Nunito"/>
                <a:ea typeface="Nunito"/>
                <a:cs typeface="Nunito"/>
                <a:sym typeface="Nunito"/>
              </a:rPr>
              <a:t>if the the threshold of 1 - 1/R₀ recovered people (= 75 % in this example) has not been reached.</a:t>
            </a:r>
            <a:endParaRPr sz="1000">
              <a:latin typeface="Nunito"/>
              <a:ea typeface="Nunito"/>
              <a:cs typeface="Nunito"/>
              <a:sym typeface="Nunito"/>
            </a:endParaRPr>
          </a:p>
        </p:txBody>
      </p:sp>
      <p:pic>
        <p:nvPicPr>
          <p:cNvPr id="529" name="Google Shape;529;p45"/>
          <p:cNvPicPr preferRelativeResize="0"/>
          <p:nvPr/>
        </p:nvPicPr>
        <p:blipFill>
          <a:blip r:embed="rId3">
            <a:alphaModFix/>
          </a:blip>
          <a:stretch>
            <a:fillRect/>
          </a:stretch>
        </p:blipFill>
        <p:spPr>
          <a:xfrm>
            <a:off x="180000" y="152400"/>
            <a:ext cx="8811600" cy="4194699"/>
          </a:xfrm>
          <a:prstGeom prst="rect">
            <a:avLst/>
          </a:prstGeom>
          <a:noFill/>
          <a:ln>
            <a:noFill/>
          </a:ln>
        </p:spPr>
      </p:pic>
      <p:sp>
        <p:nvSpPr>
          <p:cNvPr id="530" name="Google Shape;530;p45"/>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6"/>
          <p:cNvSpPr txBox="1"/>
          <p:nvPr/>
        </p:nvSpPr>
        <p:spPr>
          <a:xfrm>
            <a:off x="1285575" y="791950"/>
            <a:ext cx="4911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800">
                <a:solidFill>
                  <a:schemeClr val="accent1"/>
                </a:solidFill>
                <a:latin typeface="Nunito"/>
                <a:ea typeface="Nunito"/>
                <a:cs typeface="Nunito"/>
                <a:sym typeface="Nunito"/>
              </a:rPr>
              <a:t>Default Parameters</a:t>
            </a:r>
            <a:r>
              <a:rPr lang="de" sz="1700">
                <a:solidFill>
                  <a:schemeClr val="accent1"/>
                </a:solidFill>
                <a:latin typeface="Nunito"/>
                <a:ea typeface="Nunito"/>
                <a:cs typeface="Nunito"/>
                <a:sym typeface="Nunito"/>
              </a:rPr>
              <a:t>:</a:t>
            </a:r>
            <a:endParaRPr sz="1700">
              <a:solidFill>
                <a:schemeClr val="accent1"/>
              </a:solidFill>
              <a:latin typeface="Nunito"/>
              <a:ea typeface="Nunito"/>
              <a:cs typeface="Nunito"/>
              <a:sym typeface="Nunito"/>
            </a:endParaRPr>
          </a:p>
          <a:p>
            <a:pPr indent="0" lvl="0" marL="0" rtl="0" algn="l">
              <a:spcBef>
                <a:spcPts val="0"/>
              </a:spcBef>
              <a:spcAft>
                <a:spcPts val="0"/>
              </a:spcAft>
              <a:buNone/>
            </a:pPr>
            <a:r>
              <a:t/>
            </a:r>
            <a:endParaRPr sz="1700">
              <a:solidFill>
                <a:schemeClr val="accent1"/>
              </a:solidFill>
              <a:latin typeface="Nunito"/>
              <a:ea typeface="Nunito"/>
              <a:cs typeface="Nunito"/>
              <a:sym typeface="Nunito"/>
            </a:endParaRPr>
          </a:p>
          <a:p>
            <a:pPr indent="0" lvl="0" marL="0" rtl="0" algn="l">
              <a:spcBef>
                <a:spcPts val="0"/>
              </a:spcBef>
              <a:spcAft>
                <a:spcPts val="0"/>
              </a:spcAft>
              <a:buNone/>
            </a:pPr>
            <a:r>
              <a:rPr b="1" lang="de" sz="1600">
                <a:solidFill>
                  <a:schemeClr val="accent1"/>
                </a:solidFill>
                <a:highlight>
                  <a:schemeClr val="lt1"/>
                </a:highlight>
                <a:latin typeface="Nunito"/>
                <a:ea typeface="Nunito"/>
                <a:cs typeface="Nunito"/>
                <a:sym typeface="Nunito"/>
              </a:rPr>
              <a:t>β:  0.03  </a:t>
            </a:r>
            <a:r>
              <a:rPr lang="de" sz="1600">
                <a:solidFill>
                  <a:schemeClr val="accent1"/>
                </a:solidFill>
                <a:highlight>
                  <a:schemeClr val="lt1"/>
                </a:highlight>
                <a:latin typeface="Nunito"/>
                <a:ea typeface="Nunito"/>
                <a:cs typeface="Nunito"/>
                <a:sym typeface="Nunito"/>
              </a:rPr>
              <a:t>normal infection rate</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600">
                <a:solidFill>
                  <a:schemeClr val="accent1"/>
                </a:solidFill>
                <a:highlight>
                  <a:schemeClr val="lt1"/>
                </a:highlight>
                <a:latin typeface="Nunito"/>
                <a:ea typeface="Nunito"/>
                <a:cs typeface="Nunito"/>
                <a:sym typeface="Nunito"/>
              </a:rPr>
              <a:t>γ:  0.03  </a:t>
            </a:r>
            <a:r>
              <a:rPr lang="de" sz="1600">
                <a:solidFill>
                  <a:schemeClr val="accent1"/>
                </a:solidFill>
                <a:highlight>
                  <a:schemeClr val="lt1"/>
                </a:highlight>
                <a:latin typeface="Nunito"/>
                <a:ea typeface="Nunito"/>
                <a:cs typeface="Nunito"/>
                <a:sym typeface="Nunito"/>
              </a:rPr>
              <a:t>Recovery rate</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600">
                <a:solidFill>
                  <a:schemeClr val="accent1"/>
                </a:solidFill>
                <a:highlight>
                  <a:schemeClr val="lt1"/>
                </a:highlight>
                <a:latin typeface="Nunito"/>
                <a:ea typeface="Nunito"/>
                <a:cs typeface="Nunito"/>
                <a:sym typeface="Nunito"/>
              </a:rPr>
              <a:t>ω:  0.06  </a:t>
            </a:r>
            <a:r>
              <a:rPr lang="de" sz="1600">
                <a:solidFill>
                  <a:schemeClr val="accent1"/>
                </a:solidFill>
                <a:highlight>
                  <a:schemeClr val="lt1"/>
                </a:highlight>
                <a:latin typeface="Nunito"/>
                <a:ea typeface="Nunito"/>
                <a:cs typeface="Nunito"/>
                <a:sym typeface="Nunito"/>
              </a:rPr>
              <a:t>Information generation rate</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600">
                <a:solidFill>
                  <a:schemeClr val="accent1"/>
                </a:solidFill>
                <a:latin typeface="Nunito"/>
                <a:ea typeface="Nunito"/>
                <a:cs typeface="Nunito"/>
                <a:sym typeface="Nunito"/>
              </a:rPr>
              <a:t>α:   0.06  </a:t>
            </a:r>
            <a:r>
              <a:rPr lang="de" sz="1600">
                <a:solidFill>
                  <a:schemeClr val="accent1"/>
                </a:solidFill>
                <a:latin typeface="Nunito"/>
                <a:ea typeface="Nunito"/>
                <a:cs typeface="Nunito"/>
                <a:sym typeface="Nunito"/>
              </a:rPr>
              <a:t>Information transmission rate</a:t>
            </a:r>
            <a:endParaRPr sz="1600">
              <a:solidFill>
                <a:schemeClr val="accent1"/>
              </a:solidFill>
              <a:latin typeface="Nunito"/>
              <a:ea typeface="Nunito"/>
              <a:cs typeface="Nunito"/>
              <a:sym typeface="Nunito"/>
            </a:endParaRPr>
          </a:p>
          <a:p>
            <a:pPr indent="0" lvl="0" marL="0" rtl="0" algn="l">
              <a:spcBef>
                <a:spcPts val="0"/>
              </a:spcBef>
              <a:spcAft>
                <a:spcPts val="0"/>
              </a:spcAft>
              <a:buNone/>
            </a:pPr>
            <a:r>
              <a:rPr b="1" lang="de" sz="1600">
                <a:solidFill>
                  <a:schemeClr val="accent1"/>
                </a:solidFill>
                <a:latin typeface="Nunito"/>
                <a:ea typeface="Nunito"/>
                <a:cs typeface="Nunito"/>
                <a:sym typeface="Nunito"/>
              </a:rPr>
              <a:t>λ:   0.05  </a:t>
            </a:r>
            <a:r>
              <a:rPr lang="de" sz="1600">
                <a:solidFill>
                  <a:schemeClr val="accent1"/>
                </a:solidFill>
                <a:latin typeface="Nunito"/>
                <a:ea typeface="Nunito"/>
                <a:cs typeface="Nunito"/>
                <a:sym typeface="Nunito"/>
              </a:rPr>
              <a:t>Information fading rate</a:t>
            </a:r>
            <a:endParaRPr sz="1600">
              <a:solidFill>
                <a:schemeClr val="accent1"/>
              </a:solidFill>
              <a:latin typeface="Nunito"/>
              <a:ea typeface="Nunito"/>
              <a:cs typeface="Nunito"/>
              <a:sym typeface="Nunito"/>
            </a:endParaRPr>
          </a:p>
          <a:p>
            <a:pPr indent="0" lvl="0" marL="0" rtl="0" algn="l">
              <a:spcBef>
                <a:spcPts val="0"/>
              </a:spcBef>
              <a:spcAft>
                <a:spcPts val="0"/>
              </a:spcAft>
              <a:buNone/>
            </a:pPr>
            <a:r>
              <a:rPr b="1" lang="de" sz="1600">
                <a:solidFill>
                  <a:schemeClr val="accent1"/>
                </a:solidFill>
                <a:highlight>
                  <a:schemeClr val="lt1"/>
                </a:highlight>
                <a:latin typeface="Nunito"/>
                <a:ea typeface="Nunito"/>
                <a:cs typeface="Nunito"/>
                <a:sym typeface="Nunito"/>
              </a:rPr>
              <a:t>ϱ:   0.6    </a:t>
            </a:r>
            <a:r>
              <a:rPr lang="de" sz="1600">
                <a:solidFill>
                  <a:schemeClr val="accent1"/>
                </a:solidFill>
                <a:highlight>
                  <a:schemeClr val="lt1"/>
                </a:highlight>
                <a:latin typeface="Nunito"/>
                <a:ea typeface="Nunito"/>
                <a:cs typeface="Nunito"/>
                <a:sym typeface="Nunito"/>
              </a:rPr>
              <a:t>decay rate for information quality</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600">
                <a:solidFill>
                  <a:schemeClr val="accent1"/>
                </a:solidFill>
                <a:highlight>
                  <a:schemeClr val="lt1"/>
                </a:highlight>
                <a:latin typeface="Nunito"/>
                <a:ea typeface="Nunito"/>
                <a:cs typeface="Nunito"/>
                <a:sym typeface="Nunito"/>
              </a:rPr>
              <a:t>κ:   0.7    </a:t>
            </a:r>
            <a:r>
              <a:rPr lang="de" sz="1600">
                <a:solidFill>
                  <a:schemeClr val="accent1"/>
                </a:solidFill>
                <a:highlight>
                  <a:schemeClr val="lt1"/>
                </a:highlight>
                <a:latin typeface="Nunito"/>
                <a:ea typeface="Nunito"/>
                <a:cs typeface="Nunito"/>
                <a:sym typeface="Nunito"/>
              </a:rPr>
              <a:t>self isolation probability</a:t>
            </a:r>
            <a:endParaRPr sz="16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600">
              <a:solidFill>
                <a:schemeClr val="accent1"/>
              </a:solidFill>
              <a:latin typeface="Nunito"/>
              <a:ea typeface="Nunito"/>
              <a:cs typeface="Nunito"/>
              <a:sym typeface="Nunito"/>
            </a:endParaRPr>
          </a:p>
          <a:p>
            <a:pPr indent="0" lvl="0" marL="0" rtl="0" algn="l">
              <a:spcBef>
                <a:spcPts val="0"/>
              </a:spcBef>
              <a:spcAft>
                <a:spcPts val="0"/>
              </a:spcAft>
              <a:buNone/>
            </a:pPr>
            <a:r>
              <a:t/>
            </a:r>
            <a:endParaRPr b="1" sz="1300">
              <a:solidFill>
                <a:schemeClr val="accent1"/>
              </a:solidFill>
              <a:latin typeface="Nunito"/>
              <a:ea typeface="Nunito"/>
              <a:cs typeface="Nunito"/>
              <a:sym typeface="Nunito"/>
            </a:endParaRPr>
          </a:p>
        </p:txBody>
      </p:sp>
      <p:sp>
        <p:nvSpPr>
          <p:cNvPr id="536" name="Google Shape;536;p46"/>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7"/>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txBox="1"/>
          <p:nvPr/>
        </p:nvSpPr>
        <p:spPr>
          <a:xfrm>
            <a:off x="432150" y="3224325"/>
            <a:ext cx="545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15: </a:t>
            </a:r>
            <a:r>
              <a:rPr lang="de" sz="1000">
                <a:latin typeface="Nunito"/>
                <a:ea typeface="Nunito"/>
                <a:cs typeface="Nunito"/>
                <a:sym typeface="Nunito"/>
              </a:rPr>
              <a:t>Comparison of the sensitivity analysis done with respect to different reference points.</a:t>
            </a:r>
            <a:endParaRPr sz="1000">
              <a:latin typeface="Nunito"/>
              <a:ea typeface="Nunito"/>
              <a:cs typeface="Nunito"/>
              <a:sym typeface="Nunito"/>
            </a:endParaRPr>
          </a:p>
          <a:p>
            <a:pPr indent="0" lvl="0" marL="0" rtl="0" algn="l">
              <a:spcBef>
                <a:spcPts val="0"/>
              </a:spcBef>
              <a:spcAft>
                <a:spcPts val="0"/>
              </a:spcAft>
              <a:buNone/>
            </a:pPr>
            <a:r>
              <a:rPr lang="de" sz="1000">
                <a:latin typeface="Nunito"/>
                <a:ea typeface="Nunito"/>
                <a:cs typeface="Nunito"/>
                <a:sym typeface="Nunito"/>
              </a:rPr>
              <a:t>Left: Here the spread is dominated by a fast transmission of information while the information is generated at a slow rate. Therefore self isolation only has a little impact as the spreading of the virus is much faster than the virus is being detected.</a:t>
            </a:r>
            <a:endParaRPr sz="1000">
              <a:latin typeface="Nunito"/>
              <a:ea typeface="Nunito"/>
              <a:cs typeface="Nunito"/>
              <a:sym typeface="Nunito"/>
            </a:endParaRPr>
          </a:p>
          <a:p>
            <a:pPr indent="0" lvl="0" marL="0" rtl="0" algn="l">
              <a:spcBef>
                <a:spcPts val="0"/>
              </a:spcBef>
              <a:spcAft>
                <a:spcPts val="0"/>
              </a:spcAft>
              <a:buNone/>
            </a:pPr>
            <a:r>
              <a:rPr lang="de" sz="1000">
                <a:latin typeface="Nunito"/>
                <a:ea typeface="Nunito"/>
                <a:cs typeface="Nunito"/>
                <a:sym typeface="Nunito"/>
              </a:rPr>
              <a:t>Right: Here the transmission of information is very slow but the detection rate for generating new information is large, which leads to self isolation having a much greater impact in this scenario.</a:t>
            </a:r>
            <a:endParaRPr sz="1000">
              <a:latin typeface="Nunito"/>
              <a:ea typeface="Nunito"/>
              <a:cs typeface="Nunito"/>
              <a:sym typeface="Nunito"/>
            </a:endParaRPr>
          </a:p>
        </p:txBody>
      </p:sp>
      <p:sp>
        <p:nvSpPr>
          <p:cNvPr id="543" name="Google Shape;543;p47"/>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pic>
        <p:nvPicPr>
          <p:cNvPr id="544" name="Google Shape;544;p47"/>
          <p:cNvPicPr preferRelativeResize="0"/>
          <p:nvPr/>
        </p:nvPicPr>
        <p:blipFill>
          <a:blip r:embed="rId3">
            <a:alphaModFix/>
          </a:blip>
          <a:stretch>
            <a:fillRect/>
          </a:stretch>
        </p:blipFill>
        <p:spPr>
          <a:xfrm>
            <a:off x="180000" y="359042"/>
            <a:ext cx="8784000" cy="2110232"/>
          </a:xfrm>
          <a:prstGeom prst="rect">
            <a:avLst/>
          </a:prstGeom>
          <a:noFill/>
          <a:ln>
            <a:noFill/>
          </a:ln>
        </p:spPr>
      </p:pic>
      <p:sp>
        <p:nvSpPr>
          <p:cNvPr id="545" name="Google Shape;545;p47"/>
          <p:cNvSpPr txBox="1"/>
          <p:nvPr/>
        </p:nvSpPr>
        <p:spPr>
          <a:xfrm>
            <a:off x="5956200" y="2970375"/>
            <a:ext cx="29466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300">
                <a:solidFill>
                  <a:schemeClr val="accent1"/>
                </a:solidFill>
                <a:latin typeface="Nunito"/>
                <a:ea typeface="Nunito"/>
                <a:cs typeface="Nunito"/>
                <a:sym typeface="Nunito"/>
              </a:rPr>
              <a:t>Parameters</a:t>
            </a:r>
            <a:r>
              <a:rPr lang="de" sz="1200">
                <a:solidFill>
                  <a:schemeClr val="accent1"/>
                </a:solidFill>
                <a:latin typeface="Nunito"/>
                <a:ea typeface="Nunito"/>
                <a:cs typeface="Nunito"/>
                <a:sym typeface="Nunito"/>
              </a:rPr>
              <a:t>:</a:t>
            </a:r>
            <a:endParaRPr sz="1200">
              <a:solidFill>
                <a:schemeClr val="accent1"/>
              </a:solidFill>
              <a:latin typeface="Nunito"/>
              <a:ea typeface="Nunito"/>
              <a:cs typeface="Nunito"/>
              <a:sym typeface="Nunito"/>
            </a:endParaRPr>
          </a:p>
          <a:p>
            <a:pPr indent="0" lvl="0" marL="0" rtl="0" algn="l">
              <a:spcBef>
                <a:spcPts val="0"/>
              </a:spcBef>
              <a:spcAft>
                <a:spcPts val="0"/>
              </a:spcAft>
              <a:buNone/>
            </a:pPr>
            <a:r>
              <a:t/>
            </a:r>
            <a:endParaRPr sz="1200">
              <a:solidFill>
                <a:schemeClr val="accent1"/>
              </a:solidFill>
              <a:latin typeface="Nunito"/>
              <a:ea typeface="Nunito"/>
              <a:cs typeface="Nunito"/>
              <a:sym typeface="Nunito"/>
            </a:endParaRPr>
          </a:p>
          <a:p>
            <a:pPr indent="0" lvl="0" marL="0" rtl="0" algn="l">
              <a:spcBef>
                <a:spcPts val="0"/>
              </a:spcBef>
              <a:spcAft>
                <a:spcPts val="0"/>
              </a:spcAft>
              <a:buNone/>
            </a:pPr>
            <a:r>
              <a:rPr b="1" lang="de" sz="1100">
                <a:solidFill>
                  <a:schemeClr val="accent1"/>
                </a:solidFill>
                <a:highlight>
                  <a:schemeClr val="lt1"/>
                </a:highlight>
                <a:latin typeface="Nunito"/>
                <a:ea typeface="Nunito"/>
                <a:cs typeface="Nunito"/>
                <a:sym typeface="Nunito"/>
              </a:rPr>
              <a:t>β:  0.03  </a:t>
            </a:r>
            <a:r>
              <a:rPr lang="de" sz="1100">
                <a:solidFill>
                  <a:schemeClr val="accent1"/>
                </a:solidFill>
                <a:highlight>
                  <a:schemeClr val="lt1"/>
                </a:highlight>
                <a:latin typeface="Nunito"/>
                <a:ea typeface="Nunito"/>
                <a:cs typeface="Nunito"/>
                <a:sym typeface="Nunito"/>
              </a:rPr>
              <a:t>normal infection rate</a:t>
            </a:r>
            <a:endParaRPr sz="11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100">
                <a:solidFill>
                  <a:schemeClr val="accent1"/>
                </a:solidFill>
                <a:highlight>
                  <a:schemeClr val="lt1"/>
                </a:highlight>
                <a:latin typeface="Nunito"/>
                <a:ea typeface="Nunito"/>
                <a:cs typeface="Nunito"/>
                <a:sym typeface="Nunito"/>
              </a:rPr>
              <a:t>γ:  0.03  </a:t>
            </a:r>
            <a:r>
              <a:rPr lang="de" sz="1100">
                <a:solidFill>
                  <a:schemeClr val="accent1"/>
                </a:solidFill>
                <a:highlight>
                  <a:schemeClr val="lt1"/>
                </a:highlight>
                <a:latin typeface="Nunito"/>
                <a:ea typeface="Nunito"/>
                <a:cs typeface="Nunito"/>
                <a:sym typeface="Nunito"/>
              </a:rPr>
              <a:t>Recovery rate</a:t>
            </a:r>
            <a:endParaRPr sz="11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1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100">
                <a:solidFill>
                  <a:schemeClr val="accent1"/>
                </a:solidFill>
                <a:highlight>
                  <a:schemeClr val="lt1"/>
                </a:highlight>
                <a:latin typeface="Nunito"/>
                <a:ea typeface="Nunito"/>
                <a:cs typeface="Nunito"/>
                <a:sym typeface="Nunito"/>
              </a:rPr>
              <a:t>ω:           </a:t>
            </a:r>
            <a:r>
              <a:rPr lang="de" sz="1100">
                <a:solidFill>
                  <a:schemeClr val="accent1"/>
                </a:solidFill>
                <a:highlight>
                  <a:schemeClr val="lt1"/>
                </a:highlight>
                <a:latin typeface="Nunito"/>
                <a:ea typeface="Nunito"/>
                <a:cs typeface="Nunito"/>
                <a:sym typeface="Nunito"/>
              </a:rPr>
              <a:t>Information generation rate</a:t>
            </a:r>
            <a:endParaRPr sz="11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100">
                <a:solidFill>
                  <a:schemeClr val="accent1"/>
                </a:solidFill>
                <a:latin typeface="Nunito"/>
                <a:ea typeface="Nunito"/>
                <a:cs typeface="Nunito"/>
                <a:sym typeface="Nunito"/>
              </a:rPr>
              <a:t>α:            </a:t>
            </a:r>
            <a:r>
              <a:rPr lang="de" sz="1100">
                <a:solidFill>
                  <a:schemeClr val="accent1"/>
                </a:solidFill>
                <a:latin typeface="Nunito"/>
                <a:ea typeface="Nunito"/>
                <a:cs typeface="Nunito"/>
                <a:sym typeface="Nunito"/>
              </a:rPr>
              <a:t>Information transmission rate</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b="1" lang="de" sz="1100">
                <a:solidFill>
                  <a:schemeClr val="accent1"/>
                </a:solidFill>
                <a:latin typeface="Nunito"/>
                <a:ea typeface="Nunito"/>
                <a:cs typeface="Nunito"/>
                <a:sym typeface="Nunito"/>
              </a:rPr>
              <a:t>λ:   0.05  </a:t>
            </a:r>
            <a:r>
              <a:rPr lang="de" sz="1100">
                <a:solidFill>
                  <a:schemeClr val="accent1"/>
                </a:solidFill>
                <a:latin typeface="Nunito"/>
                <a:ea typeface="Nunito"/>
                <a:cs typeface="Nunito"/>
                <a:sym typeface="Nunito"/>
              </a:rPr>
              <a:t>Information fading rate</a:t>
            </a:r>
            <a:endParaRPr sz="1100">
              <a:solidFill>
                <a:schemeClr val="accent1"/>
              </a:solidFill>
              <a:latin typeface="Nunito"/>
              <a:ea typeface="Nunito"/>
              <a:cs typeface="Nunito"/>
              <a:sym typeface="Nunito"/>
            </a:endParaRPr>
          </a:p>
          <a:p>
            <a:pPr indent="0" lvl="0" marL="0" rtl="0" algn="l">
              <a:spcBef>
                <a:spcPts val="0"/>
              </a:spcBef>
              <a:spcAft>
                <a:spcPts val="0"/>
              </a:spcAft>
              <a:buNone/>
            </a:pPr>
            <a:r>
              <a:rPr b="1" lang="de" sz="1100">
                <a:solidFill>
                  <a:schemeClr val="accent1"/>
                </a:solidFill>
                <a:highlight>
                  <a:schemeClr val="lt1"/>
                </a:highlight>
                <a:latin typeface="Nunito"/>
                <a:ea typeface="Nunito"/>
                <a:cs typeface="Nunito"/>
                <a:sym typeface="Nunito"/>
              </a:rPr>
              <a:t>ϱ:   0.6    </a:t>
            </a:r>
            <a:r>
              <a:rPr lang="de" sz="1100">
                <a:solidFill>
                  <a:schemeClr val="accent1"/>
                </a:solidFill>
                <a:highlight>
                  <a:schemeClr val="lt1"/>
                </a:highlight>
                <a:latin typeface="Nunito"/>
                <a:ea typeface="Nunito"/>
                <a:cs typeface="Nunito"/>
                <a:sym typeface="Nunito"/>
              </a:rPr>
              <a:t>decay rate for information quality</a:t>
            </a:r>
            <a:endParaRPr sz="11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100">
                <a:solidFill>
                  <a:schemeClr val="accent1"/>
                </a:solidFill>
                <a:highlight>
                  <a:schemeClr val="lt1"/>
                </a:highlight>
                <a:latin typeface="Nunito"/>
                <a:ea typeface="Nunito"/>
                <a:cs typeface="Nunito"/>
                <a:sym typeface="Nunito"/>
              </a:rPr>
              <a:t>κ:   0.7    </a:t>
            </a:r>
            <a:r>
              <a:rPr lang="de" sz="1100">
                <a:solidFill>
                  <a:schemeClr val="accent1"/>
                </a:solidFill>
                <a:highlight>
                  <a:schemeClr val="lt1"/>
                </a:highlight>
                <a:latin typeface="Nunito"/>
                <a:ea typeface="Nunito"/>
                <a:cs typeface="Nunito"/>
                <a:sym typeface="Nunito"/>
              </a:rPr>
              <a:t>self isolation probability</a:t>
            </a:r>
            <a:endParaRPr b="1" sz="800">
              <a:solidFill>
                <a:schemeClr val="accent1"/>
              </a:solidFill>
              <a:latin typeface="Nunito"/>
              <a:ea typeface="Nunito"/>
              <a:cs typeface="Nunito"/>
              <a:sym typeface="Nunito"/>
            </a:endParaRPr>
          </a:p>
        </p:txBody>
      </p:sp>
      <p:sp>
        <p:nvSpPr>
          <p:cNvPr id="546" name="Google Shape;546;p47"/>
          <p:cNvSpPr txBox="1"/>
          <p:nvPr/>
        </p:nvSpPr>
        <p:spPr>
          <a:xfrm>
            <a:off x="5477400" y="2469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100">
                <a:solidFill>
                  <a:schemeClr val="dk2"/>
                </a:solidFill>
                <a:latin typeface="Nunito"/>
                <a:ea typeface="Nunito"/>
                <a:cs typeface="Nunito"/>
                <a:sym typeface="Nunito"/>
              </a:rPr>
              <a:t>α:   0.001 </a:t>
            </a:r>
            <a:r>
              <a:rPr lang="de" sz="1100">
                <a:solidFill>
                  <a:schemeClr val="dk2"/>
                </a:solidFill>
                <a:latin typeface="Nunito"/>
                <a:ea typeface="Nunito"/>
                <a:cs typeface="Nunito"/>
                <a:sym typeface="Nunito"/>
              </a:rPr>
              <a:t>Information transmission rate</a:t>
            </a:r>
            <a:endParaRPr sz="1100">
              <a:solidFill>
                <a:schemeClr val="dk2"/>
              </a:solidFill>
              <a:latin typeface="Nunito"/>
              <a:ea typeface="Nunito"/>
              <a:cs typeface="Nunito"/>
              <a:sym typeface="Nunito"/>
            </a:endParaRPr>
          </a:p>
          <a:p>
            <a:pPr indent="0" lvl="0" marL="0" rtl="0" algn="l">
              <a:spcBef>
                <a:spcPts val="0"/>
              </a:spcBef>
              <a:spcAft>
                <a:spcPts val="0"/>
              </a:spcAft>
              <a:buNone/>
            </a:pPr>
            <a:r>
              <a:rPr b="1" lang="de" sz="1100">
                <a:solidFill>
                  <a:schemeClr val="dk2"/>
                </a:solidFill>
                <a:highlight>
                  <a:schemeClr val="lt1"/>
                </a:highlight>
                <a:latin typeface="Nunito"/>
                <a:ea typeface="Nunito"/>
                <a:cs typeface="Nunito"/>
                <a:sym typeface="Nunito"/>
              </a:rPr>
              <a:t>ω:  0.1 </a:t>
            </a:r>
            <a:r>
              <a:rPr b="1" lang="de" sz="1100">
                <a:solidFill>
                  <a:schemeClr val="dk2"/>
                </a:solidFill>
                <a:highlight>
                  <a:schemeClr val="lt1"/>
                </a:highlight>
                <a:latin typeface="Nunito"/>
                <a:ea typeface="Nunito"/>
                <a:cs typeface="Nunito"/>
                <a:sym typeface="Nunito"/>
              </a:rPr>
              <a:t>     </a:t>
            </a:r>
            <a:r>
              <a:rPr lang="de" sz="1100">
                <a:solidFill>
                  <a:schemeClr val="dk2"/>
                </a:solidFill>
                <a:highlight>
                  <a:schemeClr val="lt1"/>
                </a:highlight>
                <a:latin typeface="Nunito"/>
                <a:ea typeface="Nunito"/>
                <a:cs typeface="Nunito"/>
                <a:sym typeface="Nunito"/>
              </a:rPr>
              <a:t>Information generation rate</a:t>
            </a:r>
            <a:endParaRPr sz="1200">
              <a:solidFill>
                <a:schemeClr val="dk2"/>
              </a:solidFill>
            </a:endParaRPr>
          </a:p>
        </p:txBody>
      </p:sp>
      <p:sp>
        <p:nvSpPr>
          <p:cNvPr id="547" name="Google Shape;547;p47"/>
          <p:cNvSpPr txBox="1"/>
          <p:nvPr/>
        </p:nvSpPr>
        <p:spPr>
          <a:xfrm>
            <a:off x="691700" y="24692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100">
                <a:solidFill>
                  <a:schemeClr val="dk2"/>
                </a:solidFill>
                <a:latin typeface="Nunito"/>
                <a:ea typeface="Nunito"/>
                <a:cs typeface="Nunito"/>
                <a:sym typeface="Nunito"/>
              </a:rPr>
              <a:t>α:   0.1     </a:t>
            </a:r>
            <a:r>
              <a:rPr lang="de" sz="1100">
                <a:solidFill>
                  <a:schemeClr val="dk2"/>
                </a:solidFill>
                <a:latin typeface="Nunito"/>
                <a:ea typeface="Nunito"/>
                <a:cs typeface="Nunito"/>
                <a:sym typeface="Nunito"/>
              </a:rPr>
              <a:t>Information transmission rate</a:t>
            </a:r>
            <a:endParaRPr sz="1100">
              <a:solidFill>
                <a:schemeClr val="dk2"/>
              </a:solidFill>
              <a:latin typeface="Nunito"/>
              <a:ea typeface="Nunito"/>
              <a:cs typeface="Nunito"/>
              <a:sym typeface="Nunito"/>
            </a:endParaRPr>
          </a:p>
          <a:p>
            <a:pPr indent="0" lvl="0" marL="0" rtl="0" algn="l">
              <a:spcBef>
                <a:spcPts val="0"/>
              </a:spcBef>
              <a:spcAft>
                <a:spcPts val="0"/>
              </a:spcAft>
              <a:buNone/>
            </a:pPr>
            <a:r>
              <a:rPr b="1" lang="de" sz="1100">
                <a:solidFill>
                  <a:schemeClr val="dk2"/>
                </a:solidFill>
                <a:highlight>
                  <a:schemeClr val="lt1"/>
                </a:highlight>
                <a:latin typeface="Nunito"/>
                <a:ea typeface="Nunito"/>
                <a:cs typeface="Nunito"/>
                <a:sym typeface="Nunito"/>
              </a:rPr>
              <a:t>ω:  0.001 </a:t>
            </a:r>
            <a:r>
              <a:rPr lang="de" sz="1100">
                <a:solidFill>
                  <a:schemeClr val="dk2"/>
                </a:solidFill>
                <a:highlight>
                  <a:schemeClr val="lt1"/>
                </a:highlight>
                <a:latin typeface="Nunito"/>
                <a:ea typeface="Nunito"/>
                <a:cs typeface="Nunito"/>
                <a:sym typeface="Nunito"/>
              </a:rPr>
              <a:t>Information generation rate</a:t>
            </a:r>
            <a:endParaRPr sz="12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8"/>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8"/>
          <p:cNvSpPr txBox="1"/>
          <p:nvPr/>
        </p:nvSpPr>
        <p:spPr>
          <a:xfrm>
            <a:off x="432150" y="3224325"/>
            <a:ext cx="8279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16: </a:t>
            </a:r>
            <a:r>
              <a:rPr lang="de" sz="1000">
                <a:latin typeface="Nunito"/>
                <a:ea typeface="Nunito"/>
                <a:cs typeface="Nunito"/>
                <a:sym typeface="Nunito"/>
              </a:rPr>
              <a:t>Comparison between mean field approach (green), our model (blue) and a Monte Carlo simulation (purple) on a square lattice with size 100x100 for an SIR model (no information/awareness). β = 0.03, γ = 0.03. Our model leads to a linear increase in active cases because of the circular pattern moving outwards. The Monte Carlo simulation (25 passes) leads to a slower spread as the correlations between neighbours are not respected in our model. Here, the Monte Carlo simulation has the possibility to freeze out at low numbers and thus significantly reduces the total number of infections.</a:t>
            </a:r>
            <a:endParaRPr sz="1000">
              <a:latin typeface="Nunito"/>
              <a:ea typeface="Nunito"/>
              <a:cs typeface="Nunito"/>
              <a:sym typeface="Nunito"/>
            </a:endParaRPr>
          </a:p>
        </p:txBody>
      </p:sp>
      <p:pic>
        <p:nvPicPr>
          <p:cNvPr id="554" name="Google Shape;554;p48"/>
          <p:cNvPicPr preferRelativeResize="0"/>
          <p:nvPr/>
        </p:nvPicPr>
        <p:blipFill>
          <a:blip r:embed="rId3">
            <a:alphaModFix/>
          </a:blip>
          <a:stretch>
            <a:fillRect/>
          </a:stretch>
        </p:blipFill>
        <p:spPr>
          <a:xfrm>
            <a:off x="145388" y="267875"/>
            <a:ext cx="8853226" cy="2951075"/>
          </a:xfrm>
          <a:prstGeom prst="rect">
            <a:avLst/>
          </a:prstGeom>
          <a:noFill/>
          <a:ln>
            <a:noFill/>
          </a:ln>
        </p:spPr>
      </p:pic>
      <p:sp>
        <p:nvSpPr>
          <p:cNvPr id="555" name="Google Shape;555;p48"/>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9"/>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txBox="1"/>
          <p:nvPr/>
        </p:nvSpPr>
        <p:spPr>
          <a:xfrm>
            <a:off x="432150" y="3224325"/>
            <a:ext cx="827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17: </a:t>
            </a:r>
            <a:r>
              <a:rPr lang="de" sz="1000">
                <a:latin typeface="Nunito"/>
                <a:ea typeface="Nunito"/>
                <a:cs typeface="Nunito"/>
                <a:sym typeface="Nunito"/>
              </a:rPr>
              <a:t>Comparison between mean field approach (green), our model (blue) and a Monte Carlo simulation (purple) on a square lattice with size 100x100 for an SIR model (no information/awareness). β = 0.06, γ = 0.03. Our model leads to a linear increase in active cases because of the circular pattern moving outwards. The Monte Carlo simulation (25 passes) leads to a slower spread as the correlations between neighbours are not respected in our model.</a:t>
            </a:r>
            <a:endParaRPr sz="1000">
              <a:latin typeface="Nunito"/>
              <a:ea typeface="Nunito"/>
              <a:cs typeface="Nunito"/>
              <a:sym typeface="Nunito"/>
            </a:endParaRPr>
          </a:p>
        </p:txBody>
      </p:sp>
      <p:sp>
        <p:nvSpPr>
          <p:cNvPr id="562" name="Google Shape;562;p49"/>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pic>
        <p:nvPicPr>
          <p:cNvPr id="563" name="Google Shape;563;p49"/>
          <p:cNvPicPr preferRelativeResize="0"/>
          <p:nvPr/>
        </p:nvPicPr>
        <p:blipFill>
          <a:blip r:embed="rId3">
            <a:alphaModFix/>
          </a:blip>
          <a:stretch>
            <a:fillRect/>
          </a:stretch>
        </p:blipFill>
        <p:spPr>
          <a:xfrm>
            <a:off x="180000" y="152400"/>
            <a:ext cx="8811600" cy="293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0"/>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txBox="1"/>
          <p:nvPr/>
        </p:nvSpPr>
        <p:spPr>
          <a:xfrm>
            <a:off x="1339450" y="4291125"/>
            <a:ext cx="633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000">
                <a:latin typeface="Nunito"/>
                <a:ea typeface="Nunito"/>
                <a:cs typeface="Nunito"/>
                <a:sym typeface="Nunito"/>
              </a:rPr>
              <a:t>Fig. 18: </a:t>
            </a:r>
            <a:r>
              <a:rPr lang="de" sz="1000">
                <a:latin typeface="Nunito"/>
                <a:ea typeface="Nunito"/>
                <a:cs typeface="Nunito"/>
                <a:sym typeface="Nunito"/>
              </a:rPr>
              <a:t>Overlay of 25 Monte Carlo simulation on a square grid for  = 0.03, γ = 0.03 at t = 1000, SIR only.</a:t>
            </a:r>
            <a:endParaRPr sz="1000">
              <a:latin typeface="Nunito"/>
              <a:ea typeface="Nunito"/>
              <a:cs typeface="Nunito"/>
              <a:sym typeface="Nunito"/>
            </a:endParaRPr>
          </a:p>
        </p:txBody>
      </p:sp>
      <p:pic>
        <p:nvPicPr>
          <p:cNvPr id="570" name="Google Shape;570;p50"/>
          <p:cNvPicPr preferRelativeResize="0"/>
          <p:nvPr/>
        </p:nvPicPr>
        <p:blipFill>
          <a:blip r:embed="rId3">
            <a:alphaModFix/>
          </a:blip>
          <a:stretch>
            <a:fillRect/>
          </a:stretch>
        </p:blipFill>
        <p:spPr>
          <a:xfrm>
            <a:off x="2885213" y="607975"/>
            <a:ext cx="3373575" cy="3359350"/>
          </a:xfrm>
          <a:prstGeom prst="rect">
            <a:avLst/>
          </a:prstGeom>
          <a:noFill/>
          <a:ln>
            <a:noFill/>
          </a:ln>
        </p:spPr>
      </p:pic>
      <p:sp>
        <p:nvSpPr>
          <p:cNvPr id="571" name="Google Shape;571;p50"/>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1"/>
          <p:cNvSpPr/>
          <p:nvPr/>
        </p:nvSpPr>
        <p:spPr>
          <a:xfrm>
            <a:off x="0" y="0"/>
            <a:ext cx="1608600" cy="156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2743200" rtl="0" algn="l">
              <a:spcBef>
                <a:spcPts val="0"/>
              </a:spcBef>
              <a:spcAft>
                <a:spcPts val="0"/>
              </a:spcAft>
              <a:buNone/>
            </a:pP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Extra Slides</a:t>
            </a:r>
            <a:endParaRPr sz="1000">
              <a:solidFill>
                <a:srgbClr val="999999"/>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Research Question</a:t>
            </a:r>
            <a:endParaRPr/>
          </a:p>
        </p:txBody>
      </p:sp>
      <p:sp>
        <p:nvSpPr>
          <p:cNvPr id="301" name="Google Shape;301;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1. Which </a:t>
            </a:r>
            <a:r>
              <a:rPr b="1" lang="de"/>
              <a:t>conditions</a:t>
            </a:r>
            <a:r>
              <a:rPr lang="de"/>
              <a:t> can help to contain outbreaks through information </a:t>
            </a:r>
            <a:r>
              <a:rPr lang="de"/>
              <a:t>spreading</a:t>
            </a:r>
            <a:r>
              <a:rPr lang="de"/>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de"/>
              <a:t>2.</a:t>
            </a:r>
            <a:r>
              <a:rPr lang="de"/>
              <a:t> What is the impact of </a:t>
            </a:r>
            <a:r>
              <a:rPr b="1" lang="de"/>
              <a:t>self-isolation</a:t>
            </a:r>
            <a:r>
              <a:rPr lang="de"/>
              <a:t> of knowingly infected individuals on the spread of a disease and under which </a:t>
            </a:r>
            <a:r>
              <a:rPr b="1" lang="de"/>
              <a:t>conditions</a:t>
            </a:r>
            <a:r>
              <a:rPr lang="de"/>
              <a:t> is it most impactful?</a:t>
            </a:r>
            <a:endParaRPr/>
          </a:p>
        </p:txBody>
      </p:sp>
      <p:sp>
        <p:nvSpPr>
          <p:cNvPr id="302" name="Google Shape;302;p16"/>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b="1" lang="de" sz="1000">
                <a:solidFill>
                  <a:schemeClr val="accent1"/>
                </a:solidFill>
                <a:latin typeface="Nunito"/>
                <a:ea typeface="Nunito"/>
                <a:cs typeface="Nunito"/>
                <a:sym typeface="Nunito"/>
              </a:rPr>
              <a:t>Research Question </a:t>
            </a:r>
            <a:r>
              <a:rPr lang="de" sz="1000">
                <a:solidFill>
                  <a:srgbClr val="999999"/>
                </a:solidFill>
                <a:latin typeface="Nunito"/>
                <a:ea typeface="Nunito"/>
                <a:cs typeface="Nunito"/>
                <a:sym typeface="Nunito"/>
              </a:rPr>
              <a:t>	        	 The Model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Model</a:t>
            </a:r>
            <a:endParaRPr/>
          </a:p>
        </p:txBody>
      </p:sp>
      <p:sp>
        <p:nvSpPr>
          <p:cNvPr id="308" name="Google Shape;308;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de"/>
              <a:t>Implementing </a:t>
            </a:r>
            <a:r>
              <a:rPr b="1" lang="de"/>
              <a:t>SIR-Model</a:t>
            </a:r>
            <a:r>
              <a:rPr lang="de"/>
              <a:t> for disease as a (30x30) </a:t>
            </a:r>
            <a:r>
              <a:rPr b="1" lang="de"/>
              <a:t>grid</a:t>
            </a:r>
            <a:r>
              <a:rPr lang="de"/>
              <a:t> with </a:t>
            </a:r>
            <a:r>
              <a:rPr b="1" lang="de"/>
              <a:t>four neighbours</a:t>
            </a:r>
            <a:r>
              <a:rPr lang="de"/>
              <a:t> for each person</a:t>
            </a:r>
            <a:endParaRPr/>
          </a:p>
          <a:p>
            <a:pPr indent="-311150" lvl="1" marL="914400" rtl="0" algn="l">
              <a:spcBef>
                <a:spcPts val="0"/>
              </a:spcBef>
              <a:spcAft>
                <a:spcPts val="0"/>
              </a:spcAft>
              <a:buSzPts val="1300"/>
              <a:buChar char="○"/>
            </a:pPr>
            <a:r>
              <a:rPr lang="de" sz="1300"/>
              <a:t>each individual is associated to the states of SIR with </a:t>
            </a:r>
            <a:r>
              <a:rPr b="1" lang="de" sz="1300"/>
              <a:t>probabilities</a:t>
            </a:r>
            <a:endParaRPr b="1" sz="1300"/>
          </a:p>
          <a:p>
            <a:pPr indent="0" lvl="0" marL="0" rtl="0" algn="l">
              <a:spcBef>
                <a:spcPts val="1200"/>
              </a:spcBef>
              <a:spcAft>
                <a:spcPts val="0"/>
              </a:spcAft>
              <a:buNone/>
            </a:pPr>
            <a:r>
              <a:t/>
            </a:r>
            <a:endParaRPr b="1" sz="1300"/>
          </a:p>
          <a:p>
            <a:pPr indent="-311150" lvl="0" marL="457200" rtl="0" algn="l">
              <a:spcBef>
                <a:spcPts val="1200"/>
              </a:spcBef>
              <a:spcAft>
                <a:spcPts val="0"/>
              </a:spcAft>
              <a:buSzPts val="1300"/>
              <a:buChar char="●"/>
            </a:pPr>
            <a:r>
              <a:rPr lang="de"/>
              <a:t>Including </a:t>
            </a:r>
            <a:r>
              <a:rPr b="1" lang="de"/>
              <a:t>Awareness</a:t>
            </a:r>
            <a:r>
              <a:rPr lang="de"/>
              <a:t> into the Model</a:t>
            </a:r>
            <a:endParaRPr/>
          </a:p>
          <a:p>
            <a:pPr indent="-311150" lvl="1" marL="914400" rtl="0" algn="l">
              <a:spcBef>
                <a:spcPts val="0"/>
              </a:spcBef>
              <a:spcAft>
                <a:spcPts val="0"/>
              </a:spcAft>
              <a:buSzPts val="1300"/>
              <a:buChar char="○"/>
            </a:pPr>
            <a:r>
              <a:rPr lang="de" sz="1300"/>
              <a:t>People with a </a:t>
            </a:r>
            <a:r>
              <a:rPr b="1" lang="de" sz="1300"/>
              <a:t>high rates of awareness</a:t>
            </a:r>
            <a:r>
              <a:rPr lang="de" sz="1300"/>
              <a:t> are less likely to get infected</a:t>
            </a:r>
            <a:endParaRPr sz="1300"/>
          </a:p>
          <a:p>
            <a:pPr indent="-311150" lvl="1" marL="914400" rtl="0" algn="l">
              <a:spcBef>
                <a:spcPts val="0"/>
              </a:spcBef>
              <a:spcAft>
                <a:spcPts val="0"/>
              </a:spcAft>
              <a:buSzPts val="1300"/>
              <a:buChar char="○"/>
            </a:pPr>
            <a:r>
              <a:rPr lang="de" sz="1300"/>
              <a:t>Information wanes with </a:t>
            </a:r>
            <a:r>
              <a:rPr b="1" lang="de" sz="1300"/>
              <a:t>time</a:t>
            </a:r>
            <a:r>
              <a:rPr lang="de" sz="1300"/>
              <a:t> and </a:t>
            </a:r>
            <a:r>
              <a:rPr b="1" lang="de" sz="1300"/>
              <a:t>number of passages </a:t>
            </a:r>
            <a:endParaRPr sz="1300"/>
          </a:p>
          <a:p>
            <a:pPr indent="-311150" lvl="1" marL="914400" rtl="0" algn="l">
              <a:spcBef>
                <a:spcPts val="0"/>
              </a:spcBef>
              <a:spcAft>
                <a:spcPts val="0"/>
              </a:spcAft>
              <a:buSzPts val="1300"/>
              <a:buChar char="○"/>
            </a:pPr>
            <a:r>
              <a:rPr lang="de" sz="1300"/>
              <a:t>Information is generated by </a:t>
            </a:r>
            <a:r>
              <a:rPr b="1" lang="de" sz="1300"/>
              <a:t>infected individuals</a:t>
            </a:r>
            <a:endParaRPr b="1" sz="1300"/>
          </a:p>
        </p:txBody>
      </p:sp>
      <p:sp>
        <p:nvSpPr>
          <p:cNvPr id="309" name="Google Shape;309;p17"/>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lang="de" sz="1000">
                <a:solidFill>
                  <a:srgbClr val="999999"/>
                </a:solidFill>
                <a:latin typeface="Nunito"/>
                <a:ea typeface="Nunito"/>
                <a:cs typeface="Nunito"/>
                <a:sym typeface="Nunito"/>
              </a:rPr>
              <a:t>	        	</a:t>
            </a:r>
            <a:r>
              <a:rPr b="1" lang="de" sz="1000">
                <a:solidFill>
                  <a:schemeClr val="accent1"/>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Model</a:t>
            </a:r>
            <a:endParaRPr/>
          </a:p>
        </p:txBody>
      </p:sp>
      <p:pic>
        <p:nvPicPr>
          <p:cNvPr id="315" name="Google Shape;315;p18"/>
          <p:cNvPicPr preferRelativeResize="0"/>
          <p:nvPr/>
        </p:nvPicPr>
        <p:blipFill>
          <a:blip r:embed="rId3">
            <a:alphaModFix/>
          </a:blip>
          <a:stretch>
            <a:fillRect/>
          </a:stretch>
        </p:blipFill>
        <p:spPr>
          <a:xfrm>
            <a:off x="244350" y="2569825"/>
            <a:ext cx="3921551" cy="1307175"/>
          </a:xfrm>
          <a:prstGeom prst="rect">
            <a:avLst/>
          </a:prstGeom>
          <a:noFill/>
          <a:ln>
            <a:noFill/>
          </a:ln>
        </p:spPr>
      </p:pic>
      <p:sp>
        <p:nvSpPr>
          <p:cNvPr id="316" name="Google Shape;316;p18"/>
          <p:cNvSpPr txBox="1"/>
          <p:nvPr/>
        </p:nvSpPr>
        <p:spPr>
          <a:xfrm>
            <a:off x="116638" y="4054975"/>
            <a:ext cx="417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Fig.2</a:t>
            </a:r>
            <a:r>
              <a:rPr lang="de" sz="900">
                <a:latin typeface="Nunito"/>
                <a:ea typeface="Nunito"/>
                <a:cs typeface="Nunito"/>
                <a:sym typeface="Nunito"/>
              </a:rPr>
              <a:t> Flowchart of the SIR model. The boxes describe individuals having one of three possible conditions: being susceptible, infected or recovered. The arrows show the transition rates. </a:t>
            </a:r>
            <a:endParaRPr sz="900">
              <a:latin typeface="Nunito"/>
              <a:ea typeface="Nunito"/>
              <a:cs typeface="Nunito"/>
              <a:sym typeface="Nunito"/>
            </a:endParaRPr>
          </a:p>
        </p:txBody>
      </p:sp>
      <p:sp>
        <p:nvSpPr>
          <p:cNvPr id="317" name="Google Shape;317;p18"/>
          <p:cNvSpPr txBox="1"/>
          <p:nvPr/>
        </p:nvSpPr>
        <p:spPr>
          <a:xfrm>
            <a:off x="5991525" y="104375"/>
            <a:ext cx="30690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β: </a:t>
            </a:r>
            <a:r>
              <a:rPr lang="de" sz="1300">
                <a:solidFill>
                  <a:schemeClr val="accent1"/>
                </a:solidFill>
                <a:highlight>
                  <a:schemeClr val="lt1"/>
                </a:highlight>
                <a:latin typeface="Nunito"/>
                <a:ea typeface="Nunito"/>
                <a:cs typeface="Nunito"/>
                <a:sym typeface="Nunito"/>
              </a:rPr>
              <a:t>normal infection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ϱ: </a:t>
            </a:r>
            <a:r>
              <a:rPr lang="de" sz="1300">
                <a:solidFill>
                  <a:schemeClr val="accent1"/>
                </a:solidFill>
                <a:highlight>
                  <a:schemeClr val="lt1"/>
                </a:highlight>
                <a:latin typeface="Nunito"/>
                <a:ea typeface="Nunito"/>
                <a:cs typeface="Nunito"/>
                <a:sym typeface="Nunito"/>
              </a:rPr>
              <a:t>decay rate</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rgbClr val="FFFFFF"/>
                </a:highlight>
                <a:latin typeface="Nunito"/>
                <a:ea typeface="Nunito"/>
                <a:cs typeface="Nunito"/>
                <a:sym typeface="Nunito"/>
              </a:rPr>
              <a:t>γ: </a:t>
            </a:r>
            <a:r>
              <a:rPr lang="de" sz="1300">
                <a:solidFill>
                  <a:schemeClr val="accent1"/>
                </a:solidFill>
                <a:highlight>
                  <a:srgbClr val="FFFFFF"/>
                </a:highlight>
                <a:latin typeface="Nunito"/>
                <a:ea typeface="Nunito"/>
                <a:cs typeface="Nunito"/>
                <a:sym typeface="Nunito"/>
              </a:rPr>
              <a:t>Recovery rate</a:t>
            </a:r>
            <a:endParaRPr sz="1300">
              <a:solidFill>
                <a:schemeClr val="accent1"/>
              </a:solidFill>
              <a:highlight>
                <a:srgbClr val="FFFFFF"/>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ω: </a:t>
            </a:r>
            <a:r>
              <a:rPr lang="de" sz="1300">
                <a:solidFill>
                  <a:schemeClr val="accent1"/>
                </a:solidFill>
                <a:highlight>
                  <a:schemeClr val="lt1"/>
                </a:highlight>
                <a:latin typeface="Nunito"/>
                <a:ea typeface="Nunito"/>
                <a:cs typeface="Nunito"/>
                <a:sym typeface="Nunito"/>
              </a:rPr>
              <a:t>Information generation rate</a:t>
            </a:r>
            <a:endParaRPr sz="1300">
              <a:solidFill>
                <a:schemeClr val="accent1"/>
              </a:solidFill>
              <a:highlight>
                <a:srgbClr val="FFFFFF"/>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rgbClr val="FFFFFF"/>
                </a:highlight>
                <a:latin typeface="Nunito"/>
                <a:ea typeface="Nunito"/>
                <a:cs typeface="Nunito"/>
                <a:sym typeface="Nunito"/>
              </a:rPr>
              <a:t>i: </a:t>
            </a:r>
            <a:r>
              <a:rPr lang="de" sz="1300">
                <a:solidFill>
                  <a:schemeClr val="accent1"/>
                </a:solidFill>
                <a:highlight>
                  <a:srgbClr val="FFFFFF"/>
                </a:highlight>
                <a:latin typeface="Nunito"/>
                <a:ea typeface="Nunito"/>
                <a:cs typeface="Nunito"/>
                <a:sym typeface="Nunito"/>
              </a:rPr>
              <a:t>awareness (0 is highest)</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300">
              <a:solidFill>
                <a:schemeClr val="accent1"/>
              </a:solidFill>
              <a:highlight>
                <a:srgbClr val="FFFFFF"/>
              </a:highlight>
              <a:latin typeface="Nunito"/>
              <a:ea typeface="Nunito"/>
              <a:cs typeface="Nunito"/>
              <a:sym typeface="Nunito"/>
            </a:endParaRPr>
          </a:p>
        </p:txBody>
      </p:sp>
      <p:sp>
        <p:nvSpPr>
          <p:cNvPr id="318" name="Google Shape;318;p18"/>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chemeClr val="accent1"/>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Model</a:t>
            </a:r>
            <a:endParaRPr/>
          </a:p>
        </p:txBody>
      </p:sp>
      <p:sp>
        <p:nvSpPr>
          <p:cNvPr id="324" name="Google Shape;324;p19"/>
          <p:cNvSpPr txBox="1"/>
          <p:nvPr/>
        </p:nvSpPr>
        <p:spPr>
          <a:xfrm>
            <a:off x="116638" y="4054975"/>
            <a:ext cx="417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Fig.2</a:t>
            </a:r>
            <a:r>
              <a:rPr lang="de" sz="900">
                <a:latin typeface="Nunito"/>
                <a:ea typeface="Nunito"/>
                <a:cs typeface="Nunito"/>
                <a:sym typeface="Nunito"/>
              </a:rPr>
              <a:t> Flowchart of the SIR model. The boxes describe individuals having one of three possible conditions: being susceptible, infected or recovered. The arrows show the transition rates. </a:t>
            </a:r>
            <a:endParaRPr sz="900">
              <a:latin typeface="Nunito"/>
              <a:ea typeface="Nunito"/>
              <a:cs typeface="Nunito"/>
              <a:sym typeface="Nunito"/>
            </a:endParaRPr>
          </a:p>
        </p:txBody>
      </p:sp>
      <p:sp>
        <p:nvSpPr>
          <p:cNvPr id="325" name="Google Shape;325;p19"/>
          <p:cNvSpPr txBox="1"/>
          <p:nvPr/>
        </p:nvSpPr>
        <p:spPr>
          <a:xfrm>
            <a:off x="5991525" y="104375"/>
            <a:ext cx="3069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β: </a:t>
            </a:r>
            <a:r>
              <a:rPr lang="de" sz="1300">
                <a:solidFill>
                  <a:schemeClr val="accent1"/>
                </a:solidFill>
                <a:highlight>
                  <a:schemeClr val="lt1"/>
                </a:highlight>
                <a:latin typeface="Nunito"/>
                <a:ea typeface="Nunito"/>
                <a:cs typeface="Nunito"/>
                <a:sym typeface="Nunito"/>
              </a:rPr>
              <a:t>normal infection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ϱ: </a:t>
            </a:r>
            <a:r>
              <a:rPr lang="de" sz="1300">
                <a:solidFill>
                  <a:schemeClr val="accent1"/>
                </a:solidFill>
                <a:highlight>
                  <a:schemeClr val="lt1"/>
                </a:highlight>
                <a:latin typeface="Nunito"/>
                <a:ea typeface="Nunito"/>
                <a:cs typeface="Nunito"/>
                <a:sym typeface="Nunito"/>
              </a:rPr>
              <a:t>decay rate</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γ: </a:t>
            </a:r>
            <a:r>
              <a:rPr lang="de" sz="1300">
                <a:solidFill>
                  <a:schemeClr val="accent1"/>
                </a:solidFill>
                <a:highlight>
                  <a:schemeClr val="lt1"/>
                </a:highlight>
                <a:latin typeface="Nunito"/>
                <a:ea typeface="Nunito"/>
                <a:cs typeface="Nunito"/>
                <a:sym typeface="Nunito"/>
              </a:rPr>
              <a:t>Recovery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ω: </a:t>
            </a:r>
            <a:r>
              <a:rPr lang="de" sz="1300">
                <a:solidFill>
                  <a:schemeClr val="accent1"/>
                </a:solidFill>
                <a:highlight>
                  <a:schemeClr val="lt1"/>
                </a:highlight>
                <a:latin typeface="Nunito"/>
                <a:ea typeface="Nunito"/>
                <a:cs typeface="Nunito"/>
                <a:sym typeface="Nunito"/>
              </a:rPr>
              <a:t>Information generation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i: </a:t>
            </a:r>
            <a:r>
              <a:rPr lang="de" sz="1300">
                <a:solidFill>
                  <a:schemeClr val="accent1"/>
                </a:solidFill>
                <a:highlight>
                  <a:schemeClr val="lt1"/>
                </a:highlight>
                <a:latin typeface="Nunito"/>
                <a:ea typeface="Nunito"/>
                <a:cs typeface="Nunito"/>
                <a:sym typeface="Nunito"/>
              </a:rPr>
              <a:t>awareness (0 is highest)</a:t>
            </a:r>
            <a:endParaRPr b="1" sz="1300">
              <a:solidFill>
                <a:schemeClr val="accent1"/>
              </a:solidFill>
              <a:latin typeface="Nunito"/>
              <a:ea typeface="Nunito"/>
              <a:cs typeface="Nunito"/>
              <a:sym typeface="Nunito"/>
            </a:endParaRPr>
          </a:p>
        </p:txBody>
      </p:sp>
      <p:pic>
        <p:nvPicPr>
          <p:cNvPr id="326" name="Google Shape;326;p19"/>
          <p:cNvPicPr preferRelativeResize="0"/>
          <p:nvPr/>
        </p:nvPicPr>
        <p:blipFill>
          <a:blip r:embed="rId3">
            <a:alphaModFix/>
          </a:blip>
          <a:stretch>
            <a:fillRect/>
          </a:stretch>
        </p:blipFill>
        <p:spPr>
          <a:xfrm>
            <a:off x="-19425" y="2173100"/>
            <a:ext cx="4433501" cy="1763377"/>
          </a:xfrm>
          <a:prstGeom prst="rect">
            <a:avLst/>
          </a:prstGeom>
          <a:noFill/>
          <a:ln>
            <a:noFill/>
          </a:ln>
        </p:spPr>
      </p:pic>
      <p:sp>
        <p:nvSpPr>
          <p:cNvPr id="327" name="Google Shape;327;p19"/>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chemeClr val="accent1"/>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Model</a:t>
            </a:r>
            <a:endParaRPr/>
          </a:p>
        </p:txBody>
      </p:sp>
      <p:sp>
        <p:nvSpPr>
          <p:cNvPr id="333" name="Google Shape;333;p20"/>
          <p:cNvSpPr txBox="1"/>
          <p:nvPr/>
        </p:nvSpPr>
        <p:spPr>
          <a:xfrm>
            <a:off x="116638" y="4054975"/>
            <a:ext cx="417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Fig.2</a:t>
            </a:r>
            <a:r>
              <a:rPr lang="de" sz="900">
                <a:latin typeface="Nunito"/>
                <a:ea typeface="Nunito"/>
                <a:cs typeface="Nunito"/>
                <a:sym typeface="Nunito"/>
              </a:rPr>
              <a:t> Flowchart of the SIR model. The boxes describe individuals having one of three possible conditions: being susceptible, infected or recovered. The arrows show the transition rates. </a:t>
            </a:r>
            <a:endParaRPr sz="900">
              <a:latin typeface="Nunito"/>
              <a:ea typeface="Nunito"/>
              <a:cs typeface="Nunito"/>
              <a:sym typeface="Nunito"/>
            </a:endParaRPr>
          </a:p>
        </p:txBody>
      </p:sp>
      <p:sp>
        <p:nvSpPr>
          <p:cNvPr id="334" name="Google Shape;334;p20"/>
          <p:cNvSpPr txBox="1"/>
          <p:nvPr/>
        </p:nvSpPr>
        <p:spPr>
          <a:xfrm>
            <a:off x="5991525" y="104375"/>
            <a:ext cx="30690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500">
                <a:solidFill>
                  <a:schemeClr val="accent1"/>
                </a:solidFill>
                <a:latin typeface="Nunito"/>
                <a:ea typeface="Nunito"/>
                <a:cs typeface="Nunito"/>
                <a:sym typeface="Nunito"/>
              </a:rPr>
              <a:t>Legend</a:t>
            </a:r>
            <a:r>
              <a:rPr lang="de">
                <a:solidFill>
                  <a:schemeClr val="accent1"/>
                </a:solidFill>
                <a:latin typeface="Nunito"/>
                <a:ea typeface="Nunito"/>
                <a:cs typeface="Nunito"/>
                <a:sym typeface="Nunito"/>
              </a:rPr>
              <a:t>:</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β: </a:t>
            </a:r>
            <a:r>
              <a:rPr lang="de" sz="1300">
                <a:solidFill>
                  <a:schemeClr val="accent1"/>
                </a:solidFill>
                <a:highlight>
                  <a:schemeClr val="lt1"/>
                </a:highlight>
                <a:latin typeface="Nunito"/>
                <a:ea typeface="Nunito"/>
                <a:cs typeface="Nunito"/>
                <a:sym typeface="Nunito"/>
              </a:rPr>
              <a:t>normal infection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ϱ: </a:t>
            </a:r>
            <a:r>
              <a:rPr lang="de" sz="1300">
                <a:solidFill>
                  <a:schemeClr val="accent1"/>
                </a:solidFill>
                <a:highlight>
                  <a:schemeClr val="lt1"/>
                </a:highlight>
                <a:latin typeface="Nunito"/>
                <a:ea typeface="Nunito"/>
                <a:cs typeface="Nunito"/>
                <a:sym typeface="Nunito"/>
              </a:rPr>
              <a:t>decay rate</a:t>
            </a:r>
            <a:endParaRPr>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γ: </a:t>
            </a:r>
            <a:r>
              <a:rPr lang="de" sz="1300">
                <a:solidFill>
                  <a:schemeClr val="accent1"/>
                </a:solidFill>
                <a:highlight>
                  <a:schemeClr val="lt1"/>
                </a:highlight>
                <a:latin typeface="Nunito"/>
                <a:ea typeface="Nunito"/>
                <a:cs typeface="Nunito"/>
                <a:sym typeface="Nunito"/>
              </a:rPr>
              <a:t>Recovery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ω: </a:t>
            </a:r>
            <a:r>
              <a:rPr lang="de" sz="1300">
                <a:solidFill>
                  <a:schemeClr val="accent1"/>
                </a:solidFill>
                <a:highlight>
                  <a:schemeClr val="lt1"/>
                </a:highlight>
                <a:latin typeface="Nunito"/>
                <a:ea typeface="Nunito"/>
                <a:cs typeface="Nunito"/>
                <a:sym typeface="Nunito"/>
              </a:rPr>
              <a:t>Information generation rate</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highlight>
                  <a:schemeClr val="lt1"/>
                </a:highlight>
                <a:latin typeface="Nunito"/>
                <a:ea typeface="Nunito"/>
                <a:cs typeface="Nunito"/>
                <a:sym typeface="Nunito"/>
              </a:rPr>
              <a:t>i: </a:t>
            </a:r>
            <a:r>
              <a:rPr lang="de" sz="1300">
                <a:solidFill>
                  <a:schemeClr val="accent1"/>
                </a:solidFill>
                <a:highlight>
                  <a:schemeClr val="lt1"/>
                </a:highlight>
                <a:latin typeface="Nunito"/>
                <a:ea typeface="Nunito"/>
                <a:cs typeface="Nunito"/>
                <a:sym typeface="Nunito"/>
              </a:rPr>
              <a:t>awareness (0 is highest)</a:t>
            </a:r>
            <a:endParaRPr sz="1300">
              <a:solidFill>
                <a:schemeClr val="accent1"/>
              </a:solidFill>
              <a:highlight>
                <a:schemeClr val="lt1"/>
              </a:highlight>
              <a:latin typeface="Nunito"/>
              <a:ea typeface="Nunito"/>
              <a:cs typeface="Nunito"/>
              <a:sym typeface="Nunito"/>
            </a:endParaRPr>
          </a:p>
          <a:p>
            <a:pPr indent="0" lvl="0" marL="0" rtl="0" algn="l">
              <a:spcBef>
                <a:spcPts val="0"/>
              </a:spcBef>
              <a:spcAft>
                <a:spcPts val="0"/>
              </a:spcAft>
              <a:buNone/>
            </a:pPr>
            <a:r>
              <a:rPr b="1" lang="de" sz="1300">
                <a:solidFill>
                  <a:schemeClr val="accent1"/>
                </a:solidFill>
                <a:latin typeface="Nunito"/>
                <a:ea typeface="Nunito"/>
                <a:cs typeface="Nunito"/>
                <a:sym typeface="Nunito"/>
              </a:rPr>
              <a:t>α: </a:t>
            </a:r>
            <a:r>
              <a:rPr lang="de" sz="1300">
                <a:solidFill>
                  <a:schemeClr val="accent1"/>
                </a:solidFill>
                <a:latin typeface="Nunito"/>
                <a:ea typeface="Nunito"/>
                <a:cs typeface="Nunito"/>
                <a:sym typeface="Nunito"/>
              </a:rPr>
              <a:t>Information transmission rate</a:t>
            </a:r>
            <a:endParaRPr sz="1300">
              <a:solidFill>
                <a:schemeClr val="accent1"/>
              </a:solidFill>
              <a:latin typeface="Nunito"/>
              <a:ea typeface="Nunito"/>
              <a:cs typeface="Nunito"/>
              <a:sym typeface="Nunito"/>
            </a:endParaRPr>
          </a:p>
          <a:p>
            <a:pPr indent="0" lvl="0" marL="0" rtl="0" algn="l">
              <a:spcBef>
                <a:spcPts val="0"/>
              </a:spcBef>
              <a:spcAft>
                <a:spcPts val="0"/>
              </a:spcAft>
              <a:buNone/>
            </a:pPr>
            <a:r>
              <a:rPr b="1" lang="de" sz="1300">
                <a:solidFill>
                  <a:schemeClr val="accent1"/>
                </a:solidFill>
                <a:latin typeface="Nunito"/>
                <a:ea typeface="Nunito"/>
                <a:cs typeface="Nunito"/>
                <a:sym typeface="Nunito"/>
              </a:rPr>
              <a:t>λ: </a:t>
            </a:r>
            <a:r>
              <a:rPr lang="de" sz="1300">
                <a:solidFill>
                  <a:schemeClr val="accent1"/>
                </a:solidFill>
                <a:latin typeface="Nunito"/>
                <a:ea typeface="Nunito"/>
                <a:cs typeface="Nunito"/>
                <a:sym typeface="Nunito"/>
              </a:rPr>
              <a:t>Information fading rate</a:t>
            </a:r>
            <a:endParaRPr b="1" sz="1300">
              <a:solidFill>
                <a:schemeClr val="accent1"/>
              </a:solidFill>
              <a:latin typeface="Nunito"/>
              <a:ea typeface="Nunito"/>
              <a:cs typeface="Nunito"/>
              <a:sym typeface="Nunito"/>
            </a:endParaRPr>
          </a:p>
        </p:txBody>
      </p:sp>
      <p:pic>
        <p:nvPicPr>
          <p:cNvPr id="335" name="Google Shape;335;p20"/>
          <p:cNvPicPr preferRelativeResize="0"/>
          <p:nvPr/>
        </p:nvPicPr>
        <p:blipFill>
          <a:blip r:embed="rId3">
            <a:alphaModFix/>
          </a:blip>
          <a:stretch>
            <a:fillRect/>
          </a:stretch>
        </p:blipFill>
        <p:spPr>
          <a:xfrm>
            <a:off x="4481900" y="2072975"/>
            <a:ext cx="4433500" cy="1907289"/>
          </a:xfrm>
          <a:prstGeom prst="rect">
            <a:avLst/>
          </a:prstGeom>
          <a:noFill/>
          <a:ln>
            <a:noFill/>
          </a:ln>
        </p:spPr>
      </p:pic>
      <p:sp>
        <p:nvSpPr>
          <p:cNvPr id="336" name="Google Shape;336;p20"/>
          <p:cNvSpPr txBox="1"/>
          <p:nvPr/>
        </p:nvSpPr>
        <p:spPr>
          <a:xfrm>
            <a:off x="4844225" y="3978775"/>
            <a:ext cx="4178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900">
                <a:latin typeface="Nunito"/>
                <a:ea typeface="Nunito"/>
                <a:cs typeface="Nunito"/>
                <a:sym typeface="Nunito"/>
              </a:rPr>
              <a:t>Fig.3</a:t>
            </a:r>
            <a:r>
              <a:rPr lang="de" sz="900">
                <a:latin typeface="Nunito"/>
                <a:ea typeface="Nunito"/>
                <a:cs typeface="Nunito"/>
                <a:sym typeface="Nunito"/>
              </a:rPr>
              <a:t> Flowchart of the awareness generation. The boxes describe the individuals  and the arrows describe </a:t>
            </a:r>
            <a:r>
              <a:rPr lang="de" sz="900">
                <a:latin typeface="Nunito"/>
                <a:ea typeface="Nunito"/>
                <a:cs typeface="Nunito"/>
                <a:sym typeface="Nunito"/>
              </a:rPr>
              <a:t>the</a:t>
            </a:r>
            <a:r>
              <a:rPr lang="de" sz="900">
                <a:latin typeface="Nunito"/>
                <a:ea typeface="Nunito"/>
                <a:cs typeface="Nunito"/>
                <a:sym typeface="Nunito"/>
              </a:rPr>
              <a:t> information transmission/fading with time. The index describes the grade of awareness.</a:t>
            </a:r>
            <a:endParaRPr sz="900">
              <a:latin typeface="Nunito"/>
              <a:ea typeface="Nunito"/>
              <a:cs typeface="Nunito"/>
              <a:sym typeface="Nunito"/>
            </a:endParaRPr>
          </a:p>
        </p:txBody>
      </p:sp>
      <p:pic>
        <p:nvPicPr>
          <p:cNvPr id="337" name="Google Shape;337;p20"/>
          <p:cNvPicPr preferRelativeResize="0"/>
          <p:nvPr/>
        </p:nvPicPr>
        <p:blipFill>
          <a:blip r:embed="rId4">
            <a:alphaModFix/>
          </a:blip>
          <a:stretch>
            <a:fillRect/>
          </a:stretch>
        </p:blipFill>
        <p:spPr>
          <a:xfrm>
            <a:off x="1974123" y="1603800"/>
            <a:ext cx="277162" cy="545375"/>
          </a:xfrm>
          <a:prstGeom prst="rect">
            <a:avLst/>
          </a:prstGeom>
          <a:noFill/>
          <a:ln>
            <a:noFill/>
          </a:ln>
        </p:spPr>
      </p:pic>
      <p:pic>
        <p:nvPicPr>
          <p:cNvPr id="338" name="Google Shape;338;p20"/>
          <p:cNvPicPr preferRelativeResize="0"/>
          <p:nvPr/>
        </p:nvPicPr>
        <p:blipFill>
          <a:blip r:embed="rId5">
            <a:alphaModFix/>
          </a:blip>
          <a:stretch>
            <a:fillRect/>
          </a:stretch>
        </p:blipFill>
        <p:spPr>
          <a:xfrm>
            <a:off x="-19425" y="2173100"/>
            <a:ext cx="4433501" cy="1763377"/>
          </a:xfrm>
          <a:prstGeom prst="rect">
            <a:avLst/>
          </a:prstGeom>
          <a:noFill/>
          <a:ln>
            <a:noFill/>
          </a:ln>
        </p:spPr>
      </p:pic>
      <p:sp>
        <p:nvSpPr>
          <p:cNvPr id="339" name="Google Shape;339;p20"/>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chemeClr val="accent1"/>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Model</a:t>
            </a:r>
            <a:endParaRPr/>
          </a:p>
        </p:txBody>
      </p:sp>
      <p:sp>
        <p:nvSpPr>
          <p:cNvPr id="345" name="Google Shape;345;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t>Basic Model</a:t>
            </a:r>
            <a:endParaRPr b="1"/>
          </a:p>
          <a:p>
            <a:pPr indent="-311150" lvl="0" marL="457200" rtl="0" algn="l">
              <a:spcBef>
                <a:spcPts val="1200"/>
              </a:spcBef>
              <a:spcAft>
                <a:spcPts val="0"/>
              </a:spcAft>
              <a:buSzPts val="1300"/>
              <a:buChar char="●"/>
            </a:pPr>
            <a:r>
              <a:rPr lang="de" sz="1300"/>
              <a:t>only susceptible individuals act based on information received from neighbors </a:t>
            </a:r>
            <a:endParaRPr b="1">
              <a:solidFill>
                <a:srgbClr val="38761D"/>
              </a:solidFill>
            </a:endParaRPr>
          </a:p>
          <a:p>
            <a:pPr indent="0" lvl="0" marL="0" rtl="0" algn="l">
              <a:spcBef>
                <a:spcPts val="1200"/>
              </a:spcBef>
              <a:spcAft>
                <a:spcPts val="0"/>
              </a:spcAft>
              <a:buNone/>
            </a:pPr>
            <a:r>
              <a:rPr b="1" lang="de">
                <a:solidFill>
                  <a:schemeClr val="accent1"/>
                </a:solidFill>
              </a:rPr>
              <a:t>Extension</a:t>
            </a:r>
            <a:endParaRPr/>
          </a:p>
          <a:p>
            <a:pPr indent="-311150" lvl="0" marL="457200" rtl="0" algn="l">
              <a:spcBef>
                <a:spcPts val="1200"/>
              </a:spcBef>
              <a:spcAft>
                <a:spcPts val="0"/>
              </a:spcAft>
              <a:buSzPts val="1300"/>
              <a:buChar char="●"/>
            </a:pPr>
            <a:r>
              <a:rPr lang="de"/>
              <a:t>Self-isolation of knowingly infected individuals with a probability κ</a:t>
            </a:r>
            <a:endParaRPr/>
          </a:p>
          <a:p>
            <a:pPr indent="-311150" lvl="0" marL="457200" rtl="0" algn="l">
              <a:spcBef>
                <a:spcPts val="0"/>
              </a:spcBef>
              <a:spcAft>
                <a:spcPts val="0"/>
              </a:spcAft>
              <a:buSzPts val="1300"/>
              <a:buChar char="●"/>
            </a:pPr>
            <a:r>
              <a:rPr b="1" lang="de"/>
              <a:t>+ </a:t>
            </a:r>
            <a:r>
              <a:rPr b="1" lang="de">
                <a:solidFill>
                  <a:schemeClr val="accent1"/>
                </a:solidFill>
              </a:rPr>
              <a:t>also the infected individuals (acting on information generated by </a:t>
            </a:r>
            <a:r>
              <a:rPr b="1" lang="de">
                <a:solidFill>
                  <a:schemeClr val="accent1"/>
                </a:solidFill>
              </a:rPr>
              <a:t>themselves</a:t>
            </a:r>
            <a:r>
              <a:rPr b="1" lang="de">
                <a:solidFill>
                  <a:schemeClr val="accent1"/>
                </a:solidFill>
              </a:rPr>
              <a:t>)</a:t>
            </a:r>
            <a:endParaRPr b="1">
              <a:solidFill>
                <a:schemeClr val="accent1"/>
              </a:solidFill>
            </a:endParaRPr>
          </a:p>
        </p:txBody>
      </p:sp>
      <p:sp>
        <p:nvSpPr>
          <p:cNvPr id="346" name="Google Shape;346;p21"/>
          <p:cNvSpPr txBox="1"/>
          <p:nvPr/>
        </p:nvSpPr>
        <p:spPr>
          <a:xfrm>
            <a:off x="56775" y="4768800"/>
            <a:ext cx="902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rgbClr val="999999"/>
                </a:solidFill>
                <a:latin typeface="Nunito"/>
                <a:ea typeface="Nunito"/>
                <a:cs typeface="Nunito"/>
                <a:sym typeface="Nunito"/>
              </a:rPr>
              <a:t>Introduction</a:t>
            </a:r>
            <a:r>
              <a:rPr lang="de" sz="1000">
                <a:solidFill>
                  <a:schemeClr val="accent3"/>
                </a:solidFill>
                <a:latin typeface="Nunito"/>
                <a:ea typeface="Nunito"/>
                <a:cs typeface="Nunito"/>
                <a:sym typeface="Nunito"/>
              </a:rPr>
              <a:t>	   	</a:t>
            </a:r>
            <a:r>
              <a:rPr lang="de" sz="1000">
                <a:solidFill>
                  <a:srgbClr val="999999"/>
                </a:solidFill>
                <a:latin typeface="Nunito"/>
                <a:ea typeface="Nunito"/>
                <a:cs typeface="Nunito"/>
                <a:sym typeface="Nunito"/>
              </a:rPr>
              <a:t>Research Question 	        	</a:t>
            </a:r>
            <a:r>
              <a:rPr b="1" lang="de" sz="1000">
                <a:solidFill>
                  <a:schemeClr val="accent1"/>
                </a:solidFill>
                <a:latin typeface="Nunito"/>
                <a:ea typeface="Nunito"/>
                <a:cs typeface="Nunito"/>
                <a:sym typeface="Nunito"/>
              </a:rPr>
              <a:t> The Model</a:t>
            </a:r>
            <a:r>
              <a:rPr lang="de" sz="1000">
                <a:solidFill>
                  <a:srgbClr val="999999"/>
                </a:solidFill>
                <a:latin typeface="Nunito"/>
                <a:ea typeface="Nunito"/>
                <a:cs typeface="Nunito"/>
                <a:sym typeface="Nunito"/>
              </a:rPr>
              <a:t>	      	     Results 	        	 Limitations 	       	   Summary and Outlook </a:t>
            </a:r>
            <a:endParaRPr sz="1000">
              <a:solidFill>
                <a:srgbClr val="999999"/>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